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024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/>
      <p:bldP spid="6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789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07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855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589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471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866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83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4034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67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6936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162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838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4065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9526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59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564A6-7588-4408-A5AB-166D6D0CDD18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B70423-EB62-490A-81A8-E2080E9CA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354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hyperlink" Target="https://www.pexels.com/photo/macro-photography-of-red-petal-flower-863963/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.png"/><Relationship Id="rId5" Type="http://schemas.openxmlformats.org/officeDocument/2006/relationships/image" Target="../media/image10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.png"/><Relationship Id="rId5" Type="http://schemas.openxmlformats.org/officeDocument/2006/relationships/image" Target="../media/image11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hindipunjab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1143835"/>
          </a:xfrm>
        </p:spPr>
        <p:txBody>
          <a:bodyPr>
            <a:normAutofit/>
          </a:bodyPr>
          <a:lstStyle/>
          <a:p>
            <a:pPr algn="ctr"/>
            <a:r>
              <a:rPr lang="hi-IN" sz="6600" b="1" dirty="0"/>
              <a:t>विशेषण</a:t>
            </a:r>
            <a:r>
              <a:rPr lang="en-IN" sz="6600" b="1" dirty="0"/>
              <a:t> </a:t>
            </a:r>
            <a:r>
              <a:rPr lang="hi-IN" sz="6600" b="1" dirty="0"/>
              <a:t>व उसके भेद </a:t>
            </a:r>
            <a:endParaRPr lang="en-IN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7861" y="3055776"/>
            <a:ext cx="6335486" cy="3047592"/>
          </a:xfrm>
        </p:spPr>
        <p:txBody>
          <a:bodyPr>
            <a:noAutofit/>
          </a:bodyPr>
          <a:lstStyle/>
          <a:p>
            <a:r>
              <a:rPr lang="hi-IN" sz="3600" b="1" dirty="0">
                <a:solidFill>
                  <a:schemeClr val="tx1"/>
                </a:solidFill>
              </a:rPr>
              <a:t>दीपक कुमार तनेजा</a:t>
            </a:r>
          </a:p>
          <a:p>
            <a:r>
              <a:rPr lang="hi-IN" sz="3600" b="1" dirty="0">
                <a:solidFill>
                  <a:schemeClr val="tx1"/>
                </a:solidFill>
              </a:rPr>
              <a:t>हिंदी अध्यापक, </a:t>
            </a:r>
          </a:p>
          <a:p>
            <a:r>
              <a:rPr lang="hi-IN" sz="3600" b="1" dirty="0">
                <a:solidFill>
                  <a:schemeClr val="tx1"/>
                </a:solidFill>
              </a:rPr>
              <a:t>बठिंडा, पंजाब </a:t>
            </a:r>
            <a:endParaRPr lang="en-IN" sz="3600" b="1" dirty="0">
              <a:solidFill>
                <a:schemeClr val="tx1"/>
              </a:solidFill>
            </a:endParaRPr>
          </a:p>
          <a:p>
            <a:r>
              <a:rPr lang="en-IN" sz="3600" b="1" dirty="0">
                <a:solidFill>
                  <a:schemeClr val="tx1"/>
                </a:solidFill>
              </a:rPr>
              <a:t>Email- dkdrmn@gmail.com</a:t>
            </a:r>
            <a:endParaRPr lang="hi-IN" sz="3600" b="1" dirty="0">
              <a:solidFill>
                <a:schemeClr val="tx1"/>
              </a:solidFill>
            </a:endParaRPr>
          </a:p>
          <a:p>
            <a:pPr algn="just"/>
            <a:endParaRPr lang="en-IN" sz="3600" dirty="0"/>
          </a:p>
        </p:txBody>
      </p:sp>
      <p:pic>
        <p:nvPicPr>
          <p:cNvPr id="4" name="ElevenLabs_Text_to_Speech_audio 1">
            <a:hlinkClick r:id="" action="ppaction://media"/>
            <a:extLst>
              <a:ext uri="{FF2B5EF4-FFF2-40B4-BE49-F238E27FC236}">
                <a16:creationId xmlns:a16="http://schemas.microsoft.com/office/drawing/2014/main" id="{DAA72A53-4A3B-F647-BF57-B07D5FBD44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26169" y="24446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8071" y="496389"/>
            <a:ext cx="9556540" cy="5760720"/>
          </a:xfrm>
        </p:spPr>
        <p:txBody>
          <a:bodyPr>
            <a:noAutofit/>
          </a:bodyPr>
          <a:lstStyle/>
          <a:p>
            <a:pPr algn="just" defTabSz="914400">
              <a:spcBef>
                <a:spcPct val="20000"/>
              </a:spcBef>
              <a:buClrTx/>
            </a:pPr>
            <a:r>
              <a:rPr lang="hi-IN" sz="3200" dirty="0">
                <a:solidFill>
                  <a:schemeClr val="tx1"/>
                </a:solidFill>
                <a:latin typeface="Calibri"/>
              </a:rPr>
              <a:t>नमस्कार दोस्तो, हिंदी व्याकरण से संबधित </a:t>
            </a:r>
            <a:r>
              <a:rPr lang="en-IN" sz="3200" dirty="0">
                <a:solidFill>
                  <a:schemeClr val="tx1"/>
                </a:solidFill>
                <a:latin typeface="Calibri"/>
              </a:rPr>
              <a:t>PPT</a:t>
            </a:r>
            <a:r>
              <a:rPr lang="hi-IN" sz="3200" dirty="0">
                <a:solidFill>
                  <a:schemeClr val="tx1"/>
                </a:solidFill>
                <a:latin typeface="Calibri"/>
              </a:rPr>
              <a:t> ऑनलाइन बड़ी मुश्किल से मिलती है और यदि मिलती भी है तो फोंट्स का चक्कर पड़ जाता है इन मुश्किलों का निराकरण करते हुए हिंदी विषय से संबधित </a:t>
            </a:r>
            <a:r>
              <a:rPr lang="en-IN" sz="3200" dirty="0">
                <a:solidFill>
                  <a:schemeClr val="tx1"/>
                </a:solidFill>
                <a:latin typeface="Calibri"/>
              </a:rPr>
              <a:t>PPT</a:t>
            </a:r>
            <a:r>
              <a:rPr lang="hi-IN" sz="3200" dirty="0">
                <a:solidFill>
                  <a:schemeClr val="tx1"/>
                </a:solidFill>
                <a:latin typeface="Calibri"/>
              </a:rPr>
              <a:t> बनाने का प्रयास किया है जो आपके सहयोग के बिना अधूरा रहेगा सो इस विडियो को अंत तक ज़रुर देखें</a:t>
            </a:r>
            <a:r>
              <a:rPr lang="en-IN" sz="3200" dirty="0">
                <a:solidFill>
                  <a:schemeClr val="tx1"/>
                </a:solidFill>
                <a:latin typeface="Calibri"/>
              </a:rPr>
              <a:t>I</a:t>
            </a:r>
            <a:r>
              <a:rPr lang="hi-IN" sz="3200" dirty="0">
                <a:solidFill>
                  <a:schemeClr val="tx1"/>
                </a:solidFill>
                <a:latin typeface="Calibri"/>
              </a:rPr>
              <a:t> इस पीपीटी को डाउनलोड करने के बारे में अंत में बताया गया है</a:t>
            </a:r>
            <a:r>
              <a:rPr lang="hi-IN" sz="3200" dirty="0">
                <a:solidFill>
                  <a:schemeClr val="tx1"/>
                </a:solidFill>
              </a:rPr>
              <a:t> </a:t>
            </a:r>
            <a:r>
              <a:rPr lang="en-IN" sz="3200" dirty="0">
                <a:solidFill>
                  <a:schemeClr val="tx1"/>
                </a:solidFill>
              </a:rPr>
              <a:t>I</a:t>
            </a:r>
            <a:r>
              <a:rPr lang="hi-IN" sz="3200" dirty="0">
                <a:solidFill>
                  <a:schemeClr val="tx1"/>
                </a:solidFill>
                <a:latin typeface="Calibri"/>
              </a:rPr>
              <a:t> मेरे इस चैनल को सब्सक्राइब          का बटन दबाकर सब्सक्राइब ज़रूर करें तथा बेल का आइकॉन     ज़रुर दबाएँ</a:t>
            </a:r>
            <a:r>
              <a:rPr lang="en-IN" sz="3200" dirty="0">
                <a:solidFill>
                  <a:schemeClr val="tx1"/>
                </a:solidFill>
              </a:rPr>
              <a:t> I</a:t>
            </a:r>
            <a:endParaRPr lang="hi-IN" sz="3200" dirty="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042" y="3962314"/>
            <a:ext cx="2049963" cy="45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798" y="4799754"/>
            <a:ext cx="796746" cy="796746"/>
          </a:xfrm>
          <a:prstGeom prst="rect">
            <a:avLst/>
          </a:prstGeom>
        </p:spPr>
      </p:pic>
      <p:pic>
        <p:nvPicPr>
          <p:cNvPr id="6" name="ElevenLabs_Text_to_Speech_audio 2">
            <a:hlinkClick r:id="" action="ppaction://media"/>
            <a:extLst>
              <a:ext uri="{FF2B5EF4-FFF2-40B4-BE49-F238E27FC236}">
                <a16:creationId xmlns:a16="http://schemas.microsoft.com/office/drawing/2014/main" id="{DB266073-657B-F019-7851-E8BC82223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26341" y="49544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031" y="530057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hi-IN" sz="7300" dirty="0"/>
              <a:t> </a:t>
            </a:r>
            <a:r>
              <a:rPr lang="hi-IN" sz="7300" b="1" dirty="0"/>
              <a:t>परिभाषा</a:t>
            </a:r>
            <a:br>
              <a:rPr lang="hi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8613" y="1810947"/>
            <a:ext cx="9905999" cy="4125187"/>
          </a:xfrm>
        </p:spPr>
        <p:txBody>
          <a:bodyPr>
            <a:normAutofit/>
          </a:bodyPr>
          <a:lstStyle/>
          <a:p>
            <a:pPr algn="just"/>
            <a:r>
              <a:rPr lang="hi-IN" sz="2800" b="1" dirty="0">
                <a:solidFill>
                  <a:schemeClr val="tx1"/>
                </a:solidFill>
                <a:latin typeface="Helvetica Neue"/>
              </a:rPr>
              <a:t>जो शब्द संज्ञा या सर्वनाम शब्द की विशेषता बताते है उन्हें विशेषण कहते है।  </a:t>
            </a:r>
          </a:p>
          <a:p>
            <a:pPr algn="just"/>
            <a:r>
              <a:rPr lang="hi-IN" sz="2800" b="1" dirty="0">
                <a:solidFill>
                  <a:schemeClr val="tx1"/>
                </a:solidFill>
                <a:latin typeface="Helvetica Neue"/>
              </a:rPr>
              <a:t>इसे हम ऐसे भी कह सकते है- जो किसी संज्ञा की विशेषता (गुण, धर्म आदि )बताये उसे विशेषण कहते है।</a:t>
            </a:r>
          </a:p>
          <a:p>
            <a:pPr algn="just"/>
            <a:r>
              <a:rPr lang="hi-IN" sz="2800" b="1" dirty="0">
                <a:solidFill>
                  <a:schemeClr val="tx1"/>
                </a:solidFill>
                <a:latin typeface="Helvetica Neue"/>
              </a:rPr>
              <a:t>दूसरे शब्दों में- विशेषण एक ऐसा विकारी शब्द है, जो हर हालत में संज्ञा या सर्वनाम की विशेषता बताता है।</a:t>
            </a:r>
          </a:p>
        </p:txBody>
      </p:sp>
      <p:pic>
        <p:nvPicPr>
          <p:cNvPr id="4" name="ElevenLabs_Text_to_Speech_audio 3">
            <a:hlinkClick r:id="" action="ppaction://media"/>
            <a:extLst>
              <a:ext uri="{FF2B5EF4-FFF2-40B4-BE49-F238E27FC236}">
                <a16:creationId xmlns:a16="http://schemas.microsoft.com/office/drawing/2014/main" id="{F230DFA1-7236-4DE4-6B7A-1E305E2F5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54162" y="47893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9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879475"/>
          </a:xfrm>
        </p:spPr>
        <p:txBody>
          <a:bodyPr>
            <a:noAutofit/>
          </a:bodyPr>
          <a:lstStyle/>
          <a:p>
            <a:pPr algn="ctr"/>
            <a:r>
              <a:rPr lang="hi-IN" sz="6600" b="1" dirty="0"/>
              <a:t>उदाहरण</a:t>
            </a:r>
            <a:endParaRPr lang="en-IN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3" y="2001838"/>
            <a:ext cx="6327051" cy="976493"/>
          </a:xfrm>
        </p:spPr>
        <p:txBody>
          <a:bodyPr>
            <a:normAutofit/>
          </a:bodyPr>
          <a:lstStyle/>
          <a:p>
            <a:r>
              <a:rPr lang="hi-IN" sz="2800" b="1" dirty="0">
                <a:solidFill>
                  <a:schemeClr val="tx1"/>
                </a:solidFill>
                <a:latin typeface="Helvetica Neue"/>
              </a:rPr>
              <a:t>जैसे- यह भूरी गाय है, यह कुत्ता काला  है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0" t="-1812" r="33681" b="1812"/>
          <a:stretch/>
        </p:blipFill>
        <p:spPr>
          <a:xfrm>
            <a:off x="2152650" y="3177885"/>
            <a:ext cx="7886700" cy="2882900"/>
          </a:xfrm>
          <a:prstGeom prst="rect">
            <a:avLst/>
          </a:prstGeom>
        </p:spPr>
      </p:pic>
      <p:pic>
        <p:nvPicPr>
          <p:cNvPr id="5" name="ElevenLabs_Text_to_Speech_audio 4">
            <a:hlinkClick r:id="" action="ppaction://media"/>
            <a:extLst>
              <a:ext uri="{FF2B5EF4-FFF2-40B4-BE49-F238E27FC236}">
                <a16:creationId xmlns:a16="http://schemas.microsoft.com/office/drawing/2014/main" id="{8707A888-4774-64FB-9512-E0B911A919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1987" y="12437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4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666207"/>
            <a:ext cx="8791575" cy="1175656"/>
          </a:xfrm>
        </p:spPr>
        <p:txBody>
          <a:bodyPr>
            <a:normAutofit/>
          </a:bodyPr>
          <a:lstStyle/>
          <a:p>
            <a:pPr algn="ctr"/>
            <a:r>
              <a:rPr lang="hi-IN" sz="6600" b="1" dirty="0"/>
              <a:t>विशेषण के प्रकार</a:t>
            </a:r>
            <a:endParaRPr lang="en-IN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864" y="2361065"/>
            <a:ext cx="8791575" cy="3112271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chemeClr val="tx1"/>
                </a:solidFill>
              </a:rPr>
              <a:t>1. </a:t>
            </a:r>
            <a:r>
              <a:rPr lang="hi-IN" sz="2800" b="1" dirty="0">
                <a:solidFill>
                  <a:schemeClr val="tx1"/>
                </a:solidFill>
              </a:rPr>
              <a:t>गुणवाचक विशेषण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2. </a:t>
            </a:r>
            <a:r>
              <a:rPr lang="hi-IN" sz="2800" b="1" dirty="0">
                <a:solidFill>
                  <a:schemeClr val="tx1"/>
                </a:solidFill>
              </a:rPr>
              <a:t>संख्यावाचक विशेषण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3. </a:t>
            </a:r>
            <a:r>
              <a:rPr lang="hi-IN" sz="2800" b="1" dirty="0">
                <a:solidFill>
                  <a:schemeClr val="tx1"/>
                </a:solidFill>
              </a:rPr>
              <a:t>परिमाणवाचक विशेषण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4. </a:t>
            </a:r>
            <a:r>
              <a:rPr lang="hi-IN" sz="2800" b="1" dirty="0">
                <a:solidFill>
                  <a:schemeClr val="tx1"/>
                </a:solidFill>
              </a:rPr>
              <a:t>सार्वनामिक विशेषण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753" y="2025286"/>
            <a:ext cx="2857500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753" y="4145801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524" y="4104140"/>
            <a:ext cx="1895475" cy="2409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357" y="2009184"/>
            <a:ext cx="2619375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ElevenLabs_Text_to_Speech_audio 5">
            <a:hlinkClick r:id="" action="ppaction://media"/>
            <a:extLst>
              <a:ext uri="{FF2B5EF4-FFF2-40B4-BE49-F238E27FC236}">
                <a16:creationId xmlns:a16="http://schemas.microsoft.com/office/drawing/2014/main" id="{31CF605C-9AF2-0EB5-000B-434A399A5C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476579" y="11021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4"/>
            <a:ext cx="8791575" cy="876254"/>
          </a:xfrm>
        </p:spPr>
        <p:txBody>
          <a:bodyPr>
            <a:noAutofit/>
          </a:bodyPr>
          <a:lstStyle/>
          <a:p>
            <a:pPr algn="ctr"/>
            <a:r>
              <a:rPr lang="en-IN" sz="6600" b="1" dirty="0"/>
              <a:t>1. </a:t>
            </a:r>
            <a:r>
              <a:rPr lang="hi-IN" sz="6600" b="1" dirty="0"/>
              <a:t>गुणवाचक विशेषण</a:t>
            </a:r>
            <a:endParaRPr lang="en-IN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2168433"/>
            <a:ext cx="8791575" cy="4010297"/>
          </a:xfrm>
        </p:spPr>
        <p:txBody>
          <a:bodyPr>
            <a:normAutofit/>
          </a:bodyPr>
          <a:lstStyle/>
          <a:p>
            <a:pPr algn="just"/>
            <a:r>
              <a:rPr lang="hi-IN" sz="2800" b="1" dirty="0">
                <a:solidFill>
                  <a:schemeClr val="tx1"/>
                </a:solidFill>
              </a:rPr>
              <a:t>जो विशेषण हमें संज्ञा या सर्वनाम के रूप, रंग आदि का बोध कराते हैं वे गुणवाचक विशेषण कहलाते हैं। जैसे:</a:t>
            </a:r>
            <a:endParaRPr lang="en-IN" sz="2800" b="1" dirty="0">
              <a:solidFill>
                <a:schemeClr val="tx1"/>
              </a:solidFill>
            </a:endParaRPr>
          </a:p>
          <a:p>
            <a:pPr algn="just"/>
            <a:r>
              <a:rPr lang="en-IN" sz="2800" b="1" dirty="0">
                <a:solidFill>
                  <a:schemeClr val="tx1"/>
                </a:solidFill>
              </a:rPr>
              <a:t>1. </a:t>
            </a:r>
            <a:r>
              <a:rPr lang="hi-IN" sz="2800" b="1" dirty="0">
                <a:solidFill>
                  <a:schemeClr val="tx1"/>
                </a:solidFill>
              </a:rPr>
              <a:t>बगीचे में सुंदर फूल हैं। </a:t>
            </a:r>
            <a:endParaRPr lang="en-IN" sz="2800" b="1" dirty="0">
              <a:solidFill>
                <a:schemeClr val="tx1"/>
              </a:solidFill>
            </a:endParaRPr>
          </a:p>
          <a:p>
            <a:pPr algn="just"/>
            <a:r>
              <a:rPr lang="en-IN" sz="2800" b="1" dirty="0">
                <a:solidFill>
                  <a:schemeClr val="tx1"/>
                </a:solidFill>
              </a:rPr>
              <a:t>2.</a:t>
            </a:r>
            <a:r>
              <a:rPr lang="hi-IN" sz="2800" b="1" dirty="0">
                <a:solidFill>
                  <a:schemeClr val="tx1"/>
                </a:solidFill>
              </a:rPr>
              <a:t> वह  काला घोड़ा है । </a:t>
            </a:r>
          </a:p>
          <a:p>
            <a:pPr algn="just"/>
            <a:r>
              <a:rPr lang="en-IN" sz="2800" b="1" dirty="0">
                <a:solidFill>
                  <a:schemeClr val="tx1"/>
                </a:solidFill>
              </a:rPr>
              <a:t>3. </a:t>
            </a:r>
            <a:r>
              <a:rPr lang="hi-IN" sz="2800" b="1" dirty="0">
                <a:solidFill>
                  <a:schemeClr val="tx1"/>
                </a:solidFill>
              </a:rPr>
              <a:t>वह एक अच्छा आदमी है।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794" y="3429000"/>
            <a:ext cx="1895475" cy="2409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F71364-3AAB-2A12-9316-5FB163EFF2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186196" y="3346062"/>
            <a:ext cx="2510712" cy="1673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ElevenLabs_Text_to_Speech_audio 6">
            <a:hlinkClick r:id="" action="ppaction://media"/>
            <a:extLst>
              <a:ext uri="{FF2B5EF4-FFF2-40B4-BE49-F238E27FC236}">
                <a16:creationId xmlns:a16="http://schemas.microsoft.com/office/drawing/2014/main" id="{15AB967D-8C8A-1556-4E82-39ED2F9C6B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4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447869"/>
            <a:ext cx="8791575" cy="1158862"/>
          </a:xfrm>
        </p:spPr>
        <p:txBody>
          <a:bodyPr>
            <a:no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</a:pPr>
            <a:r>
              <a:rPr lang="en-IN" sz="6600" b="1" dirty="0">
                <a:ea typeface="+mn-ea"/>
              </a:rPr>
              <a:t>2. </a:t>
            </a:r>
            <a:r>
              <a:rPr lang="hi-IN" sz="6600" b="1" dirty="0">
                <a:ea typeface="+mn-ea"/>
              </a:rPr>
              <a:t>संख्यावाचक विशेषण </a:t>
            </a:r>
            <a:endParaRPr lang="en-IN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1903865"/>
            <a:ext cx="8791575" cy="3203711"/>
          </a:xfrm>
        </p:spPr>
        <p:txBody>
          <a:bodyPr>
            <a:normAutofit/>
          </a:bodyPr>
          <a:lstStyle/>
          <a:p>
            <a:r>
              <a:rPr lang="hi-IN" sz="2800" b="1" dirty="0">
                <a:solidFill>
                  <a:schemeClr val="tx1"/>
                </a:solidFill>
              </a:rPr>
              <a:t>ऐसे शब्द जो संज्ञा या सर्वनाम की संख्या के बारे में बोध कराते हैं वे शब्द संख्यावाचक विशेषण कहलाते हैं। जैसे: 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1. </a:t>
            </a:r>
            <a:r>
              <a:rPr lang="hi-IN" sz="2800" b="1" dirty="0">
                <a:solidFill>
                  <a:schemeClr val="tx1"/>
                </a:solidFill>
              </a:rPr>
              <a:t>हमारे विद्यालय में दो सौ विद्यार्थी पढ़ते हैं।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2. </a:t>
            </a:r>
            <a:r>
              <a:rPr lang="hi-IN" sz="2800" b="1" dirty="0">
                <a:solidFill>
                  <a:schemeClr val="tx1"/>
                </a:solidFill>
              </a:rPr>
              <a:t>मीना चार केले खाती है।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3. </a:t>
            </a:r>
            <a:r>
              <a:rPr lang="hi-IN" sz="2800" b="1" dirty="0">
                <a:solidFill>
                  <a:schemeClr val="tx1"/>
                </a:solidFill>
              </a:rPr>
              <a:t>दुनिया में सात अजूबे हैं।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658" y="3552368"/>
            <a:ext cx="3695742" cy="2459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626" y="4688633"/>
            <a:ext cx="1871521" cy="1245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ElevenLabs_Text_to_Speech_audio">
            <a:hlinkClick r:id="" action="ppaction://media"/>
            <a:extLst>
              <a:ext uri="{FF2B5EF4-FFF2-40B4-BE49-F238E27FC236}">
                <a16:creationId xmlns:a16="http://schemas.microsoft.com/office/drawing/2014/main" id="{EDA90E04-9471-FE39-FDEA-2EE1AD47CC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09377" y="51610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5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8842" y="718457"/>
            <a:ext cx="8979158" cy="1188720"/>
          </a:xfrm>
        </p:spPr>
        <p:txBody>
          <a:bodyPr>
            <a:noAutofit/>
          </a:bodyPr>
          <a:lstStyle/>
          <a:p>
            <a:pPr algn="ctr"/>
            <a:r>
              <a:rPr lang="hi-IN" sz="6600" b="1" dirty="0"/>
              <a:t>3. परिमाणवाचक विशेषण</a:t>
            </a:r>
            <a:endParaRPr lang="en-IN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5" y="2047558"/>
            <a:ext cx="8791574" cy="2720385"/>
          </a:xfrm>
        </p:spPr>
        <p:txBody>
          <a:bodyPr>
            <a:normAutofit lnSpcReduction="10000"/>
          </a:bodyPr>
          <a:lstStyle/>
          <a:p>
            <a:pPr algn="just"/>
            <a:r>
              <a:rPr lang="hi-IN" sz="3000" b="1" dirty="0">
                <a:solidFill>
                  <a:schemeClr val="tx1"/>
                </a:solidFill>
              </a:rPr>
              <a:t>जो शब्द संज्ञा या सर्वनाम की मात्रा के बारे में बताते हैं वे शब्द परिमाणवाचक विशेषण कहलाते हैं। जैसे:</a:t>
            </a:r>
          </a:p>
          <a:p>
            <a:pPr algn="just"/>
            <a:r>
              <a:rPr lang="en-IN" sz="3000" b="1" dirty="0">
                <a:solidFill>
                  <a:schemeClr val="tx1"/>
                </a:solidFill>
              </a:rPr>
              <a:t>1. </a:t>
            </a:r>
            <a:r>
              <a:rPr lang="hi-IN" sz="3000" b="1" dirty="0">
                <a:solidFill>
                  <a:schemeClr val="tx1"/>
                </a:solidFill>
              </a:rPr>
              <a:t>मुझे एक किलो टमाटर लाकर दो।</a:t>
            </a:r>
          </a:p>
          <a:p>
            <a:pPr algn="just"/>
            <a:r>
              <a:rPr lang="en-IN" sz="3000" b="1" dirty="0">
                <a:solidFill>
                  <a:schemeClr val="tx1"/>
                </a:solidFill>
              </a:rPr>
              <a:t>2. </a:t>
            </a:r>
            <a:r>
              <a:rPr lang="hi-IN" sz="3000" b="1" dirty="0">
                <a:solidFill>
                  <a:schemeClr val="tx1"/>
                </a:solidFill>
              </a:rPr>
              <a:t>बाज़ार से आते वक्त आधा किलो चीनी लेते आना।</a:t>
            </a:r>
          </a:p>
          <a:p>
            <a:pPr algn="just"/>
            <a:r>
              <a:rPr lang="en-IN" sz="3000" b="1" dirty="0">
                <a:solidFill>
                  <a:schemeClr val="tx1"/>
                </a:solidFill>
              </a:rPr>
              <a:t>3. </a:t>
            </a:r>
            <a:r>
              <a:rPr lang="hi-IN" sz="3000" b="1" dirty="0">
                <a:solidFill>
                  <a:schemeClr val="tx1"/>
                </a:solidFill>
              </a:rPr>
              <a:t>जाओ एक मीटर कपड़ा लेकर आओ।</a:t>
            </a:r>
          </a:p>
          <a:p>
            <a:endParaRPr lang="en-IN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742" y="4767943"/>
            <a:ext cx="2857500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559" y="4729843"/>
            <a:ext cx="272415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ElevenLabs_Text_to_Speech_audio (1)">
            <a:hlinkClick r:id="" action="ppaction://media"/>
            <a:extLst>
              <a:ext uri="{FF2B5EF4-FFF2-40B4-BE49-F238E27FC236}">
                <a16:creationId xmlns:a16="http://schemas.microsoft.com/office/drawing/2014/main" id="{AAB15559-5345-5380-0BE2-D8108AAB90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75860" y="48043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5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743540"/>
            <a:ext cx="8791575" cy="1033008"/>
          </a:xfrm>
        </p:spPr>
        <p:txBody>
          <a:bodyPr>
            <a:noAutofit/>
          </a:bodyPr>
          <a:lstStyle/>
          <a:p>
            <a:pPr algn="ctr"/>
            <a:r>
              <a:rPr lang="hi-IN" sz="6600" b="1" dirty="0"/>
              <a:t>4. सार्वनामिक विशेषण</a:t>
            </a:r>
            <a:endParaRPr lang="en-IN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2037805"/>
            <a:ext cx="8791575" cy="3958045"/>
          </a:xfrm>
        </p:spPr>
        <p:txBody>
          <a:bodyPr>
            <a:normAutofit/>
          </a:bodyPr>
          <a:lstStyle/>
          <a:p>
            <a:pPr algn="just"/>
            <a:r>
              <a:rPr lang="hi-IN" sz="2800" b="1" dirty="0">
                <a:solidFill>
                  <a:schemeClr val="tx1"/>
                </a:solidFill>
              </a:rPr>
              <a:t>जो सर्वनाम शब्द संज्ञा से पहले आएं एवं विशेषण की तरह उस संज्ञा शब्द की विशेषता बताएं तो वे शब्द सार्वनामिक विशेषण कहलाते हैं। जैसे: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1. </a:t>
            </a:r>
            <a:r>
              <a:rPr lang="hi-IN" sz="2800" b="1" dirty="0">
                <a:solidFill>
                  <a:schemeClr val="tx1"/>
                </a:solidFill>
              </a:rPr>
              <a:t>यह लड़का कक्षा में अव्वल आया।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2. </a:t>
            </a:r>
            <a:r>
              <a:rPr lang="hi-IN" sz="2800" b="1" dirty="0">
                <a:solidFill>
                  <a:schemeClr val="tx1"/>
                </a:solidFill>
              </a:rPr>
              <a:t>वह आदमी अच्छे से काम करना जानता है।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3. </a:t>
            </a:r>
            <a:r>
              <a:rPr lang="hi-IN" sz="2800" b="1" dirty="0">
                <a:solidFill>
                  <a:schemeClr val="tx1"/>
                </a:solidFill>
              </a:rPr>
              <a:t>यह लड़की वही है जो मर गयी थी।</a:t>
            </a:r>
          </a:p>
          <a:p>
            <a:r>
              <a:rPr lang="en-IN" sz="2800" b="1" dirty="0">
                <a:solidFill>
                  <a:schemeClr val="tx1"/>
                </a:solidFill>
              </a:rPr>
              <a:t>4. </a:t>
            </a:r>
            <a:r>
              <a:rPr lang="hi-IN" sz="2800" b="1" dirty="0">
                <a:solidFill>
                  <a:schemeClr val="tx1"/>
                </a:solidFill>
              </a:rPr>
              <a:t>कौन है जो सबसे उत्तम है 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703" y="3067811"/>
            <a:ext cx="1724296" cy="1873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99" y="5077642"/>
            <a:ext cx="2933700" cy="1562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ElevenLabs_Text_to_Speech_audio">
            <a:hlinkClick r:id="" action="ppaction://media"/>
            <a:extLst>
              <a:ext uri="{FF2B5EF4-FFF2-40B4-BE49-F238E27FC236}">
                <a16:creationId xmlns:a16="http://schemas.microsoft.com/office/drawing/2014/main" id="{5218DF2A-372F-A2F7-84EE-156573ACF3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03656" y="57521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7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33449B-B064-20B3-63A0-B57CB237E6E9}"/>
              </a:ext>
            </a:extLst>
          </p:cNvPr>
          <p:cNvSpPr txBox="1"/>
          <p:nvPr/>
        </p:nvSpPr>
        <p:spPr>
          <a:xfrm>
            <a:off x="1928103" y="3235910"/>
            <a:ext cx="9274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9600" b="1" dirty="0"/>
              <a:t>धन्यवाद</a:t>
            </a:r>
            <a:endParaRPr lang="en-IN" sz="9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B3264C-C2B7-AA49-E811-5ABF4C8D2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352" y="1502266"/>
            <a:ext cx="1926734" cy="192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50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A32406B-AE30-D19D-7669-49D9E6E2A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9335" y="1200538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4000" b="1" dirty="0"/>
              <a:t>For more PPTs </a:t>
            </a:r>
            <a:r>
              <a:rPr lang="en-IN" sz="4000" b="1" dirty="0" err="1"/>
              <a:t>plz</a:t>
            </a:r>
            <a:r>
              <a:rPr lang="en-IN" sz="4000" b="1" dirty="0"/>
              <a:t> </a:t>
            </a:r>
            <a:r>
              <a:rPr lang="en-IN" sz="4000" b="1" dirty="0" err="1"/>
              <a:t>vist</a:t>
            </a:r>
            <a:r>
              <a:rPr lang="en-IN" sz="4000" b="1" dirty="0"/>
              <a:t>:-</a:t>
            </a:r>
          </a:p>
          <a:p>
            <a:pPr marL="0" indent="0" algn="ctr">
              <a:buNone/>
            </a:pPr>
            <a:r>
              <a:rPr lang="en-IN" sz="4000" b="1" dirty="0">
                <a:hlinkClick r:id="rId2"/>
              </a:rPr>
              <a:t>https://hindipunjab.com/</a:t>
            </a:r>
            <a:endParaRPr lang="en-IN" sz="4000" b="1" dirty="0"/>
          </a:p>
          <a:p>
            <a:pPr marL="0" indent="0" algn="ctr">
              <a:buNone/>
            </a:pPr>
            <a:r>
              <a:rPr lang="en-IN" sz="4000" b="1" dirty="0"/>
              <a:t>For Download This PPT </a:t>
            </a:r>
          </a:p>
          <a:p>
            <a:pPr marL="0" indent="0" algn="ctr">
              <a:buNone/>
            </a:pPr>
            <a:r>
              <a:rPr lang="en-IN" sz="4000" b="1" dirty="0"/>
              <a:t>Link is given in description</a:t>
            </a:r>
          </a:p>
        </p:txBody>
      </p:sp>
    </p:spTree>
    <p:extLst>
      <p:ext uri="{BB962C8B-B14F-4D97-AF65-F5344CB8AC3E}">
        <p14:creationId xmlns:p14="http://schemas.microsoft.com/office/powerpoint/2010/main" val="60800081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190</TotalTime>
  <Words>455</Words>
  <Application>Microsoft Office PowerPoint</Application>
  <PresentationFormat>Widescreen</PresentationFormat>
  <Paragraphs>43</Paragraphs>
  <Slides>11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Helvetica Neue</vt:lpstr>
      <vt:lpstr>Wingdings 3</vt:lpstr>
      <vt:lpstr>Wisp</vt:lpstr>
      <vt:lpstr>विशेषण व उसके भेद </vt:lpstr>
      <vt:lpstr>PowerPoint Presentation</vt:lpstr>
      <vt:lpstr> परिभाषा </vt:lpstr>
      <vt:lpstr>उदाहरण</vt:lpstr>
      <vt:lpstr>विशेषण के प्रकार</vt:lpstr>
      <vt:lpstr>1. गुणवाचक विशेषण</vt:lpstr>
      <vt:lpstr>2. संख्यावाचक विशेषण </vt:lpstr>
      <vt:lpstr>3. परिमाणवाचक विशेषण</vt:lpstr>
      <vt:lpstr>4. सार्वनामिक विशेषण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विशेषण</dc:title>
  <dc:creator>TecMaster</dc:creator>
  <cp:lastModifiedBy>Tech Master</cp:lastModifiedBy>
  <cp:revision>23</cp:revision>
  <dcterms:created xsi:type="dcterms:W3CDTF">2018-12-17T12:13:08Z</dcterms:created>
  <dcterms:modified xsi:type="dcterms:W3CDTF">2025-07-21T19:22:01Z</dcterms:modified>
</cp:coreProperties>
</file>