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809" r:id="rId2"/>
  </p:sldMasterIdLst>
  <p:sldIdLst>
    <p:sldId id="274" r:id="rId3"/>
    <p:sldId id="276" r:id="rId4"/>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7" r:id="rId19"/>
    <p:sldId id="27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037"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248540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255837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561729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2262609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8" name="Footer Placeholder 7"/>
          <p:cNvSpPr>
            <a:spLocks noGrp="1"/>
          </p:cNvSpPr>
          <p:nvPr>
            <p:ph type="ftr" sz="quarter" idx="11"/>
          </p:nvPr>
        </p:nvSpPr>
        <p:spPr/>
        <p:txBody>
          <a:bodyPr/>
          <a:lstStyle/>
          <a:p>
            <a:endParaRPr lang="en-IN"/>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3344710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4" name="Footer Placeholder 3"/>
          <p:cNvSpPr>
            <a:spLocks noGrp="1"/>
          </p:cNvSpPr>
          <p:nvPr>
            <p:ph type="ftr" sz="quarter" idx="11"/>
          </p:nvPr>
        </p:nvSpPr>
        <p:spPr/>
        <p:txBody>
          <a:bodyPr/>
          <a:lstStyle/>
          <a:p>
            <a:endParaRPr lang="en-IN"/>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4141025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1095121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1206355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3759462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181518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CB27263-3DD4-4DFB-BABC-E0B49A713EEF}" type="slidenum">
              <a:rPr lang="en-IN" smtClean="0"/>
              <a:pPr/>
              <a:t>‹#›</a:t>
            </a:fld>
            <a:endParaRPr lang="en-IN"/>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24337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4222473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CB27263-3DD4-4DFB-BABC-E0B49A713EEF}" type="slidenum">
              <a:rPr lang="en-IN" smtClean="0"/>
              <a:pPr/>
              <a:t>‹#›</a:t>
            </a:fld>
            <a:endParaRPr lang="en-IN"/>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11459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265250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3078032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0B8D41-B5A8-4333-A2E2-635AC78B77F0}" type="datetimeFigureOut">
              <a:rPr lang="en-IN" smtClean="0"/>
              <a:pPr/>
              <a:t>02-09-2025</a:t>
            </a:fld>
            <a:endParaRPr lang="en-IN"/>
          </a:p>
        </p:txBody>
      </p:sp>
      <p:sp>
        <p:nvSpPr>
          <p:cNvPr id="5" name="Footer Placeholder 4"/>
          <p:cNvSpPr>
            <a:spLocks noGrp="1"/>
          </p:cNvSpPr>
          <p:nvPr>
            <p:ph type="ftr" sz="quarter" idx="11"/>
          </p:nvPr>
        </p:nvSpPr>
        <p:spPr/>
        <p:txBody>
          <a:bodyPr/>
          <a:lstStyle/>
          <a:p>
            <a:endParaRPr lang="en-IN"/>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CB27263-3DD4-4DFB-BABC-E0B49A713EEF}" type="slidenum">
              <a:rPr lang="en-IN" smtClean="0"/>
              <a:pPr/>
              <a:t>‹#›</a:t>
            </a:fld>
            <a:endParaRPr lang="en-IN"/>
          </a:p>
        </p:txBody>
      </p:sp>
    </p:spTree>
    <p:extLst>
      <p:ext uri="{BB962C8B-B14F-4D97-AF65-F5344CB8AC3E}">
        <p14:creationId xmlns:p14="http://schemas.microsoft.com/office/powerpoint/2010/main" val="325246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2514601"/>
            <a:ext cx="6686549" cy="2262781"/>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4777380"/>
            <a:ext cx="6686549" cy="1126283"/>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1"/>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4529541"/>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5510970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624110"/>
            <a:ext cx="6683765"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2133600"/>
            <a:ext cx="668655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823025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2058750"/>
            <a:ext cx="6686549" cy="14688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530129"/>
            <a:ext cx="6686549" cy="8604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7722696"/>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2133600"/>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2126222"/>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1951179"/>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972703"/>
            <a:ext cx="2994549"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2548966"/>
            <a:ext cx="3257170"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969475"/>
            <a:ext cx="2999251"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2545738"/>
            <a:ext cx="3254006"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827881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3443849"/>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339661"/>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46088"/>
            <a:ext cx="2628899" cy="976312"/>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446089"/>
            <a:ext cx="38862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598613"/>
            <a:ext cx="2628899" cy="426243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9027814"/>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800600"/>
            <a:ext cx="668655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634965"/>
            <a:ext cx="6686550" cy="3854970"/>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5367338"/>
            <a:ext cx="6686550"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924689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609600"/>
            <a:ext cx="6686549" cy="311704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5009048"/>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3505200"/>
            <a:ext cx="5652416"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smtClean="0"/>
              <a:pPr/>
              <a:t>‹#›</a:t>
            </a:fld>
            <a:endParaRPr lang="en-US" dirty="0"/>
          </a:p>
        </p:txBody>
      </p:sp>
      <p:sp>
        <p:nvSpPr>
          <p:cNvPr id="14" name="TextBox 13"/>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7446325"/>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2438401"/>
            <a:ext cx="6686550" cy="2724845"/>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8632244"/>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smtClean="0"/>
              <a:pPr/>
              <a:t>‹#›</a:t>
            </a:fld>
            <a:endParaRPr lang="en-US" dirty="0"/>
          </a:p>
        </p:txBody>
      </p:sp>
      <p:sp>
        <p:nvSpPr>
          <p:cNvPr id="17" name="TextBox 16"/>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323819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627407"/>
            <a:ext cx="6686549" cy="2880020"/>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096295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88480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627406"/>
            <a:ext cx="16557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627406"/>
            <a:ext cx="485775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4895386"/>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B0B8D41-B5A8-4333-A2E2-635AC78B77F0}" type="datetimeFigureOut">
              <a:rPr lang="en-IN" smtClean="0"/>
              <a:pPr/>
              <a:t>02-09-2025</a:t>
            </a:fld>
            <a:endParaRPr lang="en-IN"/>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CB27263-3DD4-4DFB-BABC-E0B49A713EEF}" type="slidenum">
              <a:rPr lang="en-IN" smtClean="0"/>
              <a:pPr/>
              <a:t>‹#›</a:t>
            </a:fld>
            <a:endParaRPr lang="en-IN"/>
          </a:p>
        </p:txBody>
      </p:sp>
    </p:spTree>
    <p:extLst>
      <p:ext uri="{BB962C8B-B14F-4D97-AF65-F5344CB8AC3E}">
        <p14:creationId xmlns:p14="http://schemas.microsoft.com/office/powerpoint/2010/main" val="161807799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138637"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786"/>
            <a:ext cx="1767506"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624110"/>
            <a:ext cx="6683765"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2133600"/>
            <a:ext cx="668655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6130437"/>
            <a:ext cx="859712" cy="370396"/>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9/2/2025</a:t>
            </a:fld>
            <a:endParaRPr lang="en-US" dirty="0"/>
          </a:p>
        </p:txBody>
      </p:sp>
      <p:sp>
        <p:nvSpPr>
          <p:cNvPr id="5" name="Footer Placeholder 4"/>
          <p:cNvSpPr>
            <a:spLocks noGrp="1"/>
          </p:cNvSpPr>
          <p:nvPr>
            <p:ph type="ftr" sz="quarter" idx="3"/>
          </p:nvPr>
        </p:nvSpPr>
        <p:spPr>
          <a:xfrm>
            <a:off x="1941910" y="6135809"/>
            <a:ext cx="571499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787783"/>
            <a:ext cx="584825" cy="365125"/>
          </a:xfrm>
          <a:prstGeom prst="rect">
            <a:avLst/>
          </a:prstGeom>
        </p:spPr>
        <p:txBody>
          <a:bodyPr vert="horz" lIns="91440" tIns="45720" rIns="91440" bIns="45720" rtlCol="0" anchor="ctr"/>
          <a:lstStyle>
            <a:lvl1pPr algn="r">
              <a:defRPr sz="15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0645383"/>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png"/><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1.png"/><Relationship Id="rId4" Type="http://schemas.openxmlformats.org/officeDocument/2006/relationships/hyperlink" Target="https://hindipunjab.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7704" y="2492896"/>
            <a:ext cx="6779096" cy="3551602"/>
          </a:xfrm>
        </p:spPr>
        <p:txBody>
          <a:bodyPr>
            <a:noAutofit/>
          </a:bodyPr>
          <a:lstStyle/>
          <a:p>
            <a:pPr algn="r"/>
            <a:r>
              <a:rPr lang="hi-IN" sz="4000" b="1" dirty="0"/>
              <a:t>प्रस्तुति </a:t>
            </a:r>
            <a:br>
              <a:rPr lang="hi-IN" sz="4000" b="1" dirty="0"/>
            </a:br>
            <a:r>
              <a:rPr lang="hi-IN" sz="4000" b="1" dirty="0"/>
              <a:t>दीपक कुमार तनेजा</a:t>
            </a:r>
            <a:br>
              <a:rPr lang="hi-IN" sz="4000" b="1" dirty="0"/>
            </a:br>
            <a:r>
              <a:rPr lang="en-US" sz="4000" b="1" dirty="0"/>
              <a:t>https://hindipunjab.com/</a:t>
            </a:r>
            <a:br>
              <a:rPr lang="en-US" sz="4000" b="1" dirty="0"/>
            </a:br>
            <a:r>
              <a:rPr lang="hi-IN" sz="4000" b="1" dirty="0"/>
              <a:t>हिंदी अध्यापक, </a:t>
            </a:r>
            <a:br>
              <a:rPr lang="hi-IN" sz="4000" b="1" dirty="0"/>
            </a:br>
            <a:r>
              <a:rPr lang="hi-IN" sz="4000" b="1" dirty="0"/>
              <a:t>बठिंडा, पंजाब </a:t>
            </a:r>
            <a:endParaRPr lang="en-US" sz="4000" b="1" dirty="0"/>
          </a:p>
        </p:txBody>
      </p:sp>
      <p:sp>
        <p:nvSpPr>
          <p:cNvPr id="3" name="Subtitle 2"/>
          <p:cNvSpPr>
            <a:spLocks noGrp="1"/>
          </p:cNvSpPr>
          <p:nvPr>
            <p:ph type="subTitle" idx="1"/>
          </p:nvPr>
        </p:nvSpPr>
        <p:spPr>
          <a:xfrm>
            <a:off x="3288432" y="2806974"/>
            <a:ext cx="4017640" cy="594682"/>
          </a:xfrm>
        </p:spPr>
        <p:txBody>
          <a:bodyPr>
            <a:noAutofit/>
          </a:bodyPr>
          <a:lstStyle/>
          <a:p>
            <a:pPr algn="ctr"/>
            <a:r>
              <a:rPr lang="hi-IN" sz="4000" b="1" dirty="0"/>
              <a:t> </a:t>
            </a:r>
            <a:endParaRPr lang="en-US" sz="4000" b="1" dirty="0"/>
          </a:p>
        </p:txBody>
      </p:sp>
      <p:sp>
        <p:nvSpPr>
          <p:cNvPr id="5" name="TextBox 4">
            <a:extLst>
              <a:ext uri="{FF2B5EF4-FFF2-40B4-BE49-F238E27FC236}">
                <a16:creationId xmlns:a16="http://schemas.microsoft.com/office/drawing/2014/main" id="{F4D663E1-D7A9-127B-7638-B0F1C6CC1E97}"/>
              </a:ext>
            </a:extLst>
          </p:cNvPr>
          <p:cNvSpPr txBox="1"/>
          <p:nvPr/>
        </p:nvSpPr>
        <p:spPr>
          <a:xfrm>
            <a:off x="1550647" y="813502"/>
            <a:ext cx="6042706" cy="923330"/>
          </a:xfrm>
          <a:prstGeom prst="rect">
            <a:avLst/>
          </a:prstGeom>
          <a:noFill/>
        </p:spPr>
        <p:txBody>
          <a:bodyPr wrap="square">
            <a:spAutoFit/>
          </a:bodyPr>
          <a:lstStyle/>
          <a:p>
            <a:pPr algn="ctr"/>
            <a:r>
              <a:rPr lang="hi-IN" b="1" dirty="0">
                <a:solidFill>
                  <a:schemeClr val="accent1"/>
                </a:solidFill>
              </a:rPr>
              <a:t> </a:t>
            </a:r>
            <a:r>
              <a:rPr lang="hi-IN" sz="5400" b="1" dirty="0">
                <a:solidFill>
                  <a:schemeClr val="accent1"/>
                </a:solidFill>
              </a:rPr>
              <a:t>क्रिया व उसके भेद</a:t>
            </a:r>
            <a:endParaRPr lang="en-IN" sz="5400" dirty="0">
              <a:solidFill>
                <a:schemeClr val="accent1"/>
              </a:solidFill>
            </a:endParaRPr>
          </a:p>
        </p:txBody>
      </p:sp>
      <p:pic>
        <p:nvPicPr>
          <p:cNvPr id="4" name="AIVoiceGenerator_com_2-09-2025T15_6_5_ मधुर">
            <a:hlinkClick r:id="" action="ppaction://media"/>
            <a:extLst>
              <a:ext uri="{FF2B5EF4-FFF2-40B4-BE49-F238E27FC236}">
                <a16:creationId xmlns:a16="http://schemas.microsoft.com/office/drawing/2014/main" id="{DD2B35BA-2EC5-F1A2-A5C3-1BAF899678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8" y="5661248"/>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15617" y="836712"/>
            <a:ext cx="7512842" cy="4968552"/>
          </a:xfrm>
        </p:spPr>
        <p:txBody>
          <a:bodyPr>
            <a:noAutofit/>
          </a:bodyPr>
          <a:lstStyle/>
          <a:p>
            <a:pPr algn="just" defTabSz="914400">
              <a:spcBef>
                <a:spcPct val="20000"/>
              </a:spcBef>
              <a:buClrTx/>
            </a:pPr>
            <a:r>
              <a:rPr lang="hi-IN" sz="2800" dirty="0">
                <a:solidFill>
                  <a:schemeClr val="tx1"/>
                </a:solidFill>
                <a:latin typeface="Calibri"/>
              </a:rPr>
              <a:t>नमस्कार दोस्तो, हिंदी व्याकरण से संबधित </a:t>
            </a:r>
            <a:r>
              <a:rPr lang="en-IN" sz="2800" dirty="0">
                <a:solidFill>
                  <a:schemeClr val="tx1"/>
                </a:solidFill>
                <a:latin typeface="Calibri"/>
              </a:rPr>
              <a:t>PPT</a:t>
            </a:r>
            <a:r>
              <a:rPr lang="hi-IN" sz="2800" dirty="0">
                <a:solidFill>
                  <a:schemeClr val="tx1"/>
                </a:solidFill>
                <a:latin typeface="Calibri"/>
              </a:rPr>
              <a:t> ऑनलाइन बड़ी मुश्किल से मिलती है और यदि मिलती भी है तो फोंट्स का चक्कर पड़ जाता है इन मुश्किलों का निराकरण करते हुए हिंदी विषय से संबधित </a:t>
            </a:r>
            <a:r>
              <a:rPr lang="en-IN" sz="2800" dirty="0">
                <a:solidFill>
                  <a:schemeClr val="tx1"/>
                </a:solidFill>
                <a:latin typeface="Calibri"/>
              </a:rPr>
              <a:t>PPT</a:t>
            </a:r>
            <a:r>
              <a:rPr lang="hi-IN" sz="2800" dirty="0">
                <a:solidFill>
                  <a:schemeClr val="tx1"/>
                </a:solidFill>
                <a:latin typeface="Calibri"/>
              </a:rPr>
              <a:t> बनाने का प्रयास किया है जो आपके सहयोग के बिना अधूरा रहेगा सो इस विडियो को अंत तक ज़रुर देखें</a:t>
            </a:r>
            <a:r>
              <a:rPr lang="en-IN" sz="2800" dirty="0">
                <a:solidFill>
                  <a:schemeClr val="tx1"/>
                </a:solidFill>
                <a:latin typeface="Calibri"/>
              </a:rPr>
              <a:t>I</a:t>
            </a:r>
            <a:r>
              <a:rPr lang="hi-IN" sz="2800" dirty="0">
                <a:solidFill>
                  <a:schemeClr val="tx1"/>
                </a:solidFill>
                <a:latin typeface="Calibri"/>
              </a:rPr>
              <a:t> इस पीपीटी को डाउनलोड करने के बारे में अंत में बताया गया है</a:t>
            </a:r>
            <a:r>
              <a:rPr lang="hi-IN" sz="2800" dirty="0">
                <a:solidFill>
                  <a:schemeClr val="tx1"/>
                </a:solidFill>
              </a:rPr>
              <a:t> </a:t>
            </a:r>
            <a:r>
              <a:rPr lang="en-IN" sz="2800" dirty="0">
                <a:solidFill>
                  <a:schemeClr val="tx1"/>
                </a:solidFill>
              </a:rPr>
              <a:t>I</a:t>
            </a:r>
            <a:r>
              <a:rPr lang="hi-IN" sz="2800" dirty="0">
                <a:solidFill>
                  <a:schemeClr val="tx1"/>
                </a:solidFill>
                <a:latin typeface="Calibri"/>
              </a:rPr>
              <a:t> मेरे इस चैनल को सब्सक्राइब          का बटन दबाकर सब्सक्राइब ज़रूर करें तथा बेल का आइकॉन     ज़रुर दबाएँ</a:t>
            </a:r>
            <a:r>
              <a:rPr lang="en-IN" sz="2800" dirty="0">
                <a:solidFill>
                  <a:schemeClr val="tx1"/>
                </a:solidFill>
              </a:rPr>
              <a:t> I</a:t>
            </a:r>
            <a:endParaRPr lang="hi-IN" sz="2800" dirty="0">
              <a:solidFill>
                <a:schemeClr val="tx1"/>
              </a:solidFill>
              <a:latin typeface="Calibri"/>
            </a:endParaRPr>
          </a:p>
        </p:txBody>
      </p:sp>
      <p:pic>
        <p:nvPicPr>
          <p:cNvPr id="8" name="Picture 7">
            <a:extLst>
              <a:ext uri="{FF2B5EF4-FFF2-40B4-BE49-F238E27FC236}">
                <a16:creationId xmlns:a16="http://schemas.microsoft.com/office/drawing/2014/main" id="{0E5AC3FF-65E5-4CDA-866B-DA3C189791C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436096" y="4149080"/>
            <a:ext cx="2016223" cy="668599"/>
          </a:xfrm>
          <a:prstGeom prst="rect">
            <a:avLst/>
          </a:prstGeom>
        </p:spPr>
      </p:pic>
      <p:pic>
        <p:nvPicPr>
          <p:cNvPr id="10" name="Picture 9">
            <a:extLst>
              <a:ext uri="{FF2B5EF4-FFF2-40B4-BE49-F238E27FC236}">
                <a16:creationId xmlns:a16="http://schemas.microsoft.com/office/drawing/2014/main" id="{744B5872-CD7E-4E43-B611-2B0021C0B43F}"/>
              </a:ext>
            </a:extLst>
          </p:cNvPr>
          <p:cNvPicPr>
            <a:picLocks noChangeAspect="1"/>
          </p:cNvPicPr>
          <p:nvPr/>
        </p:nvPicPr>
        <p:blipFill>
          <a:blip r:embed="rId5">
            <a:duotone>
              <a:schemeClr val="accent6">
                <a:shade val="45000"/>
                <a:satMod val="135000"/>
              </a:schemeClr>
              <a:prstClr val="white"/>
            </a:duotone>
          </a:blip>
          <a:stretch>
            <a:fillRect/>
          </a:stretch>
        </p:blipFill>
        <p:spPr>
          <a:xfrm>
            <a:off x="2627784" y="5157192"/>
            <a:ext cx="465756" cy="477698"/>
          </a:xfrm>
          <a:prstGeom prst="rect">
            <a:avLst/>
          </a:prstGeom>
        </p:spPr>
      </p:pic>
      <p:pic>
        <p:nvPicPr>
          <p:cNvPr id="2" name="AIVoiceGenerator_com_2-09-2025T15_3_17_ मधुर">
            <a:hlinkClick r:id="" action="ppaction://media"/>
            <a:extLst>
              <a:ext uri="{FF2B5EF4-FFF2-40B4-BE49-F238E27FC236}">
                <a16:creationId xmlns:a16="http://schemas.microsoft.com/office/drawing/2014/main" id="{1068CF30-BBE1-FDC0-7DA3-2451B7EC2D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84637" y="6005855"/>
            <a:ext cx="487363" cy="487362"/>
          </a:xfrm>
          <a:prstGeom prst="rect">
            <a:avLst/>
          </a:prstGeom>
        </p:spPr>
      </p:pic>
    </p:spTree>
    <p:extLst>
      <p:ext uri="{BB962C8B-B14F-4D97-AF65-F5344CB8AC3E}">
        <p14:creationId xmlns:p14="http://schemas.microsoft.com/office/powerpoint/2010/main" val="77943753"/>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52" fill="hold"/>
                                        <p:tgtEl>
                                          <p:spTgt spid="2"/>
                                        </p:tgtEl>
                                      </p:cBhvr>
                                    </p:cmd>
                                  </p:childTnLst>
                                </p:cTn>
                              </p:par>
                              <p:par>
                                <p:cTn id="7" presetID="2" presetClass="entr" presetSubtype="8"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additive="base">
                                        <p:cTn id="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2"/>
                </p:tgtEl>
              </p:cMediaNode>
            </p:audio>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836712"/>
            <a:ext cx="7772400" cy="936104"/>
          </a:xfrm>
        </p:spPr>
        <p:txBody>
          <a:bodyPr/>
          <a:lstStyle/>
          <a:p>
            <a:pPr algn="ctr"/>
            <a:r>
              <a:rPr lang="hi-IN" b="1" dirty="0">
                <a:solidFill>
                  <a:schemeClr val="tx1"/>
                </a:solidFill>
              </a:rPr>
              <a:t>   क्रिया</a:t>
            </a:r>
            <a:endParaRPr lang="en-IN" b="1" dirty="0">
              <a:solidFill>
                <a:schemeClr val="tx1"/>
              </a:solidFill>
            </a:endParaRPr>
          </a:p>
        </p:txBody>
      </p:sp>
      <p:sp>
        <p:nvSpPr>
          <p:cNvPr id="3" name="Subtitle 2"/>
          <p:cNvSpPr>
            <a:spLocks noGrp="1"/>
          </p:cNvSpPr>
          <p:nvPr>
            <p:ph type="subTitle" idx="1"/>
          </p:nvPr>
        </p:nvSpPr>
        <p:spPr>
          <a:xfrm>
            <a:off x="1763688" y="1916832"/>
            <a:ext cx="6770712" cy="4104456"/>
          </a:xfrm>
        </p:spPr>
        <p:txBody>
          <a:bodyPr>
            <a:normAutofit/>
          </a:bodyPr>
          <a:lstStyle/>
          <a:p>
            <a:pPr algn="just"/>
            <a:r>
              <a:rPr lang="hi-IN" sz="2800" b="1" dirty="0">
                <a:solidFill>
                  <a:srgbClr val="FF0000"/>
                </a:solidFill>
              </a:rPr>
              <a:t>परिभाषाः</a:t>
            </a:r>
            <a:r>
              <a:rPr lang="en-IN" sz="2800" b="1" dirty="0">
                <a:solidFill>
                  <a:srgbClr val="FF0000"/>
                </a:solidFill>
              </a:rPr>
              <a:t> </a:t>
            </a:r>
            <a:r>
              <a:rPr lang="hi-IN" sz="2800" dirty="0">
                <a:solidFill>
                  <a:schemeClr val="tx1"/>
                </a:solidFill>
              </a:rPr>
              <a:t>जिन शब्दों</a:t>
            </a:r>
            <a:r>
              <a:rPr lang="en-IN" sz="2800" dirty="0">
                <a:solidFill>
                  <a:schemeClr val="tx1"/>
                </a:solidFill>
              </a:rPr>
              <a:t> </a:t>
            </a:r>
            <a:r>
              <a:rPr lang="hi-IN" sz="2800" dirty="0">
                <a:solidFill>
                  <a:schemeClr val="tx1"/>
                </a:solidFill>
              </a:rPr>
              <a:t>(पदों) से वाक्य में किसी कार्य के होने या</a:t>
            </a:r>
            <a:r>
              <a:rPr lang="en-IN" sz="2800" dirty="0">
                <a:solidFill>
                  <a:schemeClr val="tx1"/>
                </a:solidFill>
              </a:rPr>
              <a:t> </a:t>
            </a:r>
            <a:r>
              <a:rPr lang="hi-IN" sz="2800" dirty="0">
                <a:solidFill>
                  <a:schemeClr val="tx1"/>
                </a:solidFill>
              </a:rPr>
              <a:t>करने का बोध होता है,</a:t>
            </a:r>
            <a:r>
              <a:rPr lang="en-IN" sz="2800" dirty="0">
                <a:solidFill>
                  <a:schemeClr val="tx1"/>
                </a:solidFill>
              </a:rPr>
              <a:t> </a:t>
            </a:r>
            <a:r>
              <a:rPr lang="hi-IN" sz="2800" dirty="0">
                <a:solidFill>
                  <a:schemeClr val="tx1"/>
                </a:solidFill>
              </a:rPr>
              <a:t>वही क्रिया है।</a:t>
            </a:r>
            <a:endParaRPr lang="en-IN" sz="2800" dirty="0">
              <a:solidFill>
                <a:schemeClr val="tx1"/>
              </a:solidFill>
            </a:endParaRPr>
          </a:p>
          <a:p>
            <a:pPr algn="just"/>
            <a:r>
              <a:rPr lang="hi-IN" sz="2800" b="1" dirty="0">
                <a:solidFill>
                  <a:schemeClr val="tx1"/>
                </a:solidFill>
              </a:rPr>
              <a:t>उदाहरण-</a:t>
            </a:r>
            <a:r>
              <a:rPr lang="en-IN" sz="2800" b="1" dirty="0">
                <a:solidFill>
                  <a:schemeClr val="tx1"/>
                </a:solidFill>
              </a:rPr>
              <a:t> </a:t>
            </a:r>
          </a:p>
          <a:p>
            <a:pPr algn="just"/>
            <a:r>
              <a:rPr lang="hi-IN" sz="2800" dirty="0">
                <a:solidFill>
                  <a:schemeClr val="tx1"/>
                </a:solidFill>
              </a:rPr>
              <a:t>गाड़ी जा रही है।   (क्रिया का होना)</a:t>
            </a:r>
            <a:r>
              <a:rPr lang="en-IN" sz="2800" dirty="0">
                <a:solidFill>
                  <a:schemeClr val="tx1"/>
                </a:solidFill>
              </a:rPr>
              <a:t> </a:t>
            </a:r>
          </a:p>
          <a:p>
            <a:pPr algn="just"/>
            <a:r>
              <a:rPr lang="hi-IN" sz="2800" dirty="0">
                <a:solidFill>
                  <a:schemeClr val="tx1"/>
                </a:solidFill>
              </a:rPr>
              <a:t>बच्चे पढ़ाई कर रहे हैं। (क्रिया का करना)</a:t>
            </a:r>
            <a:r>
              <a:rPr lang="en-IN" sz="2800" dirty="0">
                <a:solidFill>
                  <a:schemeClr val="tx1"/>
                </a:solidFill>
              </a:rPr>
              <a:t> </a:t>
            </a:r>
          </a:p>
        </p:txBody>
      </p:sp>
      <p:sp>
        <p:nvSpPr>
          <p:cNvPr id="4" name="Content Placeholder 2"/>
          <p:cNvSpPr txBox="1">
            <a:spLocks/>
          </p:cNvSpPr>
          <p:nvPr/>
        </p:nvSpPr>
        <p:spPr>
          <a:xfrm>
            <a:off x="1942415" y="4365104"/>
            <a:ext cx="6591985" cy="154611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hi-IN" sz="2800" dirty="0"/>
          </a:p>
        </p:txBody>
      </p:sp>
      <p:pic>
        <p:nvPicPr>
          <p:cNvPr id="5" name="AIVoiceGenerator_com_2-09-2025T15_9_39_ मधुर">
            <a:hlinkClick r:id="" action="ppaction://media"/>
            <a:extLst>
              <a:ext uri="{FF2B5EF4-FFF2-40B4-BE49-F238E27FC236}">
                <a16:creationId xmlns:a16="http://schemas.microsoft.com/office/drawing/2014/main" id="{073CB25D-6F59-1E8A-7546-5517447E39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470102" y="5677942"/>
            <a:ext cx="487363"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651415"/>
            <a:ext cx="6589199" cy="905378"/>
          </a:xfrm>
        </p:spPr>
        <p:txBody>
          <a:bodyPr>
            <a:noAutofit/>
          </a:bodyPr>
          <a:lstStyle/>
          <a:p>
            <a:pPr algn="ctr"/>
            <a:r>
              <a:rPr lang="hi-IN" sz="6000" b="1" dirty="0"/>
              <a:t>क्रिया के भेद</a:t>
            </a:r>
            <a:endParaRPr lang="en-IN" sz="6000" b="1" dirty="0"/>
          </a:p>
        </p:txBody>
      </p:sp>
      <p:pic>
        <p:nvPicPr>
          <p:cNvPr id="7" name="Picture 6">
            <a:extLst>
              <a:ext uri="{FF2B5EF4-FFF2-40B4-BE49-F238E27FC236}">
                <a16:creationId xmlns:a16="http://schemas.microsoft.com/office/drawing/2014/main" id="{F3CF1D5E-50F6-2CD4-315B-269E6D24B4BC}"/>
              </a:ext>
            </a:extLst>
          </p:cNvPr>
          <p:cNvPicPr>
            <a:picLocks noChangeAspect="1"/>
          </p:cNvPicPr>
          <p:nvPr/>
        </p:nvPicPr>
        <p:blipFill>
          <a:blip r:embed="rId4">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5">
                    <a14:imgEffect>
                      <a14:sharpenSoften amount="50000"/>
                    </a14:imgEffect>
                  </a14:imgLayer>
                </a14:imgProps>
              </a:ext>
            </a:extLst>
          </a:blip>
          <a:srcRect t="12272"/>
          <a:stretch>
            <a:fillRect/>
          </a:stretch>
        </p:blipFill>
        <p:spPr>
          <a:xfrm>
            <a:off x="827584" y="1556793"/>
            <a:ext cx="8185891" cy="4649792"/>
          </a:xfrm>
          <a:prstGeom prst="rect">
            <a:avLst/>
          </a:prstGeom>
        </p:spPr>
      </p:pic>
      <p:pic>
        <p:nvPicPr>
          <p:cNvPr id="3" name="AIVoiceGenerator_com_2-09-2025T15_26_34_ मधुर">
            <a:hlinkClick r:id="" action="ppaction://media"/>
            <a:extLst>
              <a:ext uri="{FF2B5EF4-FFF2-40B4-BE49-F238E27FC236}">
                <a16:creationId xmlns:a16="http://schemas.microsoft.com/office/drawing/2014/main" id="{C2AE574D-6744-98BA-5C57-B8E4073FAD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72000" y="6231305"/>
            <a:ext cx="487362"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5400" b="1" dirty="0">
                <a:solidFill>
                  <a:schemeClr val="accent1"/>
                </a:solidFill>
              </a:rPr>
              <a:t>1. कर्म के आधार पर</a:t>
            </a:r>
            <a:endParaRPr lang="en-IN" sz="5400" b="1" dirty="0">
              <a:solidFill>
                <a:schemeClr val="accent1"/>
              </a:solidFill>
            </a:endParaRPr>
          </a:p>
        </p:txBody>
      </p:sp>
      <p:sp>
        <p:nvSpPr>
          <p:cNvPr id="7" name="TextBox 6">
            <a:extLst>
              <a:ext uri="{FF2B5EF4-FFF2-40B4-BE49-F238E27FC236}">
                <a16:creationId xmlns:a16="http://schemas.microsoft.com/office/drawing/2014/main" id="{48B22CA6-7873-C6B0-10AC-6C58BCC47845}"/>
              </a:ext>
            </a:extLst>
          </p:cNvPr>
          <p:cNvSpPr txBox="1"/>
          <p:nvPr/>
        </p:nvSpPr>
        <p:spPr>
          <a:xfrm>
            <a:off x="1259632" y="1700808"/>
            <a:ext cx="7274768" cy="3108543"/>
          </a:xfrm>
          <a:prstGeom prst="rect">
            <a:avLst/>
          </a:prstGeom>
          <a:noFill/>
        </p:spPr>
        <p:txBody>
          <a:bodyPr wrap="square">
            <a:spAutoFit/>
          </a:bodyPr>
          <a:lstStyle/>
          <a:p>
            <a:pPr algn="just"/>
            <a:r>
              <a:rPr lang="hi-IN" sz="2800" dirty="0"/>
              <a:t>क्रिया शब्द का फल किस पर पड़ रहा है, वह किसे प्रभावित कर रहा है, इस आधार पर किया जानेवाला भेद कर्म के आधार क्रिया के भेद के अंतर्गत आता है। इस आधार पर क्रिया के प्रमुख दो भेद हैं-</a:t>
            </a:r>
          </a:p>
          <a:p>
            <a:pPr marL="514350" indent="-514350" algn="just">
              <a:buAutoNum type="arabicPeriod"/>
            </a:pPr>
            <a:r>
              <a:rPr lang="hi-IN" sz="2800" dirty="0"/>
              <a:t>सकर्मक क्रिया </a:t>
            </a:r>
          </a:p>
          <a:p>
            <a:pPr marL="514350" indent="-514350" algn="just">
              <a:buAutoNum type="arabicPeriod"/>
            </a:pPr>
            <a:r>
              <a:rPr lang="hi-IN" sz="2800" dirty="0"/>
              <a:t>अकर्मक क्रिया</a:t>
            </a:r>
          </a:p>
        </p:txBody>
      </p:sp>
      <p:pic>
        <p:nvPicPr>
          <p:cNvPr id="3" name="AIVoiceGenerator_com_2-09-2025T15_28_9_ मधुर">
            <a:hlinkClick r:id="" action="ppaction://media"/>
            <a:extLst>
              <a:ext uri="{FF2B5EF4-FFF2-40B4-BE49-F238E27FC236}">
                <a16:creationId xmlns:a16="http://schemas.microsoft.com/office/drawing/2014/main" id="{D4D2B835-8890-0BA2-6A2C-4B96768F14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72000" y="5990208"/>
            <a:ext cx="487362"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0508" y="692696"/>
            <a:ext cx="4282983" cy="716658"/>
          </a:xfrm>
        </p:spPr>
        <p:txBody>
          <a:bodyPr>
            <a:noAutofit/>
          </a:bodyPr>
          <a:lstStyle/>
          <a:p>
            <a:pPr algn="ctr"/>
            <a:r>
              <a:rPr lang="hi-IN" sz="5400" b="1" dirty="0">
                <a:solidFill>
                  <a:schemeClr val="accent1"/>
                </a:solidFill>
              </a:rPr>
              <a:t>सकर्मक क्रिया</a:t>
            </a:r>
            <a:endParaRPr lang="en-IN" sz="5400" b="1" dirty="0">
              <a:solidFill>
                <a:schemeClr val="accent1"/>
              </a:solidFill>
            </a:endParaRPr>
          </a:p>
        </p:txBody>
      </p:sp>
      <p:sp>
        <p:nvSpPr>
          <p:cNvPr id="3" name="Content Placeholder 2"/>
          <p:cNvSpPr>
            <a:spLocks noGrp="1"/>
          </p:cNvSpPr>
          <p:nvPr>
            <p:ph idx="1"/>
          </p:nvPr>
        </p:nvSpPr>
        <p:spPr>
          <a:xfrm>
            <a:off x="1043608" y="1988840"/>
            <a:ext cx="7488833" cy="4536504"/>
          </a:xfrm>
        </p:spPr>
        <p:txBody>
          <a:bodyPr>
            <a:noAutofit/>
          </a:bodyPr>
          <a:lstStyle/>
          <a:p>
            <a:pPr algn="just">
              <a:buNone/>
            </a:pPr>
            <a:r>
              <a:rPr lang="hi-IN" sz="2800" b="1" dirty="0">
                <a:solidFill>
                  <a:schemeClr val="accent1"/>
                </a:solidFill>
              </a:rPr>
              <a:t>सकर्मक क्रिया- </a:t>
            </a:r>
            <a:r>
              <a:rPr lang="hi-IN" sz="2800" dirty="0"/>
              <a:t>स अर्थात् सहित, अतः सकर्मक का अर्थ है-कर्म के साथ।</a:t>
            </a:r>
          </a:p>
          <a:p>
            <a:pPr algn="just">
              <a:buNone/>
            </a:pPr>
            <a:r>
              <a:rPr lang="hi-IN" sz="2800" b="1" dirty="0">
                <a:solidFill>
                  <a:schemeClr val="accent1"/>
                </a:solidFill>
              </a:rPr>
              <a:t>परिभाषा</a:t>
            </a:r>
            <a:r>
              <a:rPr lang="hi-IN" sz="2800" dirty="0">
                <a:solidFill>
                  <a:schemeClr val="accent1"/>
                </a:solidFill>
              </a:rPr>
              <a:t>- </a:t>
            </a:r>
            <a:r>
              <a:rPr lang="hi-IN" sz="2800" dirty="0"/>
              <a:t>जिस क्रिया का फल कर्ता को छोड़कर कर्म पर पड़े, वह सकर्मक क्रिया कहलाती है।</a:t>
            </a:r>
          </a:p>
          <a:p>
            <a:pPr algn="just">
              <a:buNone/>
            </a:pPr>
            <a:r>
              <a:rPr lang="hi-IN" sz="2800" b="1" dirty="0">
                <a:solidFill>
                  <a:schemeClr val="accent1"/>
                </a:solidFill>
              </a:rPr>
              <a:t>जैसे-</a:t>
            </a:r>
            <a:r>
              <a:rPr lang="hi-IN" sz="2800" dirty="0"/>
              <a:t> बच्चा चित्र बना रहा है या गीता सितार बजा रही है।</a:t>
            </a:r>
          </a:p>
          <a:p>
            <a:pPr algn="just">
              <a:buNone/>
            </a:pPr>
            <a:r>
              <a:rPr lang="hi-IN" sz="2800" dirty="0"/>
              <a:t>अब यदि प्रश्न किया जाए कि बच्चा क्या बना रहा है तो उत्तर होगा- 'चित्र' (कर्म) तथा गीता क्या बजा रही है तो उत्तर होगा- 'सितार' (कर्म)।</a:t>
            </a:r>
          </a:p>
        </p:txBody>
      </p:sp>
      <p:pic>
        <p:nvPicPr>
          <p:cNvPr id="4" name="AIVoiceGenerator_com_2-09-2025T15_31_27_ मधुर">
            <a:hlinkClick r:id="" action="ppaction://media"/>
            <a:extLst>
              <a:ext uri="{FF2B5EF4-FFF2-40B4-BE49-F238E27FC236}">
                <a16:creationId xmlns:a16="http://schemas.microsoft.com/office/drawing/2014/main" id="{1DEAA614-9D88-2732-8C65-24E0C25AD2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8" y="6375549"/>
            <a:ext cx="487362"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1" y="548680"/>
            <a:ext cx="6336704" cy="1008112"/>
          </a:xfrm>
        </p:spPr>
        <p:txBody>
          <a:bodyPr>
            <a:normAutofit/>
          </a:bodyPr>
          <a:lstStyle/>
          <a:p>
            <a:r>
              <a:rPr lang="hi-IN" sz="5400" b="1" dirty="0">
                <a:solidFill>
                  <a:schemeClr val="accent1"/>
                </a:solidFill>
              </a:rPr>
              <a:t>सकर्मक क्रिया के भेद</a:t>
            </a:r>
            <a:endParaRPr lang="en-IN" sz="5400" b="1" dirty="0">
              <a:solidFill>
                <a:schemeClr val="accent1"/>
              </a:solidFill>
            </a:endParaRPr>
          </a:p>
        </p:txBody>
      </p:sp>
      <p:sp>
        <p:nvSpPr>
          <p:cNvPr id="5" name="Content Placeholder 4">
            <a:extLst>
              <a:ext uri="{FF2B5EF4-FFF2-40B4-BE49-F238E27FC236}">
                <a16:creationId xmlns:a16="http://schemas.microsoft.com/office/drawing/2014/main" id="{0CD2ADBE-3003-54DD-B445-83B174995BF8}"/>
              </a:ext>
            </a:extLst>
          </p:cNvPr>
          <p:cNvSpPr>
            <a:spLocks noGrp="1"/>
          </p:cNvSpPr>
          <p:nvPr>
            <p:ph idx="1"/>
          </p:nvPr>
        </p:nvSpPr>
        <p:spPr>
          <a:xfrm>
            <a:off x="1195812" y="1543970"/>
            <a:ext cx="7328441" cy="4743440"/>
          </a:xfrm>
        </p:spPr>
        <p:txBody>
          <a:bodyPr>
            <a:normAutofit/>
          </a:bodyPr>
          <a:lstStyle/>
          <a:p>
            <a:pPr marL="0" indent="0" algn="just">
              <a:buNone/>
            </a:pPr>
            <a:r>
              <a:rPr lang="hi-IN" sz="2400" dirty="0"/>
              <a:t>सकर्मक क्रिया के मुख्य रूप से दो भेद होते हैं: </a:t>
            </a:r>
          </a:p>
          <a:p>
            <a:pPr marL="0" indent="0" algn="just">
              <a:buNone/>
            </a:pPr>
            <a:r>
              <a:rPr lang="hi-IN" sz="2400" b="1" dirty="0">
                <a:solidFill>
                  <a:schemeClr val="accent1"/>
                </a:solidFill>
              </a:rPr>
              <a:t>1. एकमकर्मक क्रिया</a:t>
            </a:r>
            <a:r>
              <a:rPr lang="en-IN" sz="2400" b="1" dirty="0">
                <a:solidFill>
                  <a:schemeClr val="accent1"/>
                </a:solidFill>
              </a:rPr>
              <a:t>- </a:t>
            </a:r>
            <a:r>
              <a:rPr lang="hi-IN" sz="2400" dirty="0"/>
              <a:t>परिभाषा:</a:t>
            </a:r>
            <a:r>
              <a:rPr lang="en-IN" sz="2400" dirty="0"/>
              <a:t> </a:t>
            </a:r>
            <a:r>
              <a:rPr lang="hi-IN" sz="2400" dirty="0"/>
              <a:t>जिस वाक्य में क्रिया के साथ केवल एक कर्म का प्रयोग होता है, उसे एककर्मक क्रिया कहते हैं।</a:t>
            </a:r>
          </a:p>
          <a:p>
            <a:pPr marL="0" indent="0" algn="just">
              <a:buNone/>
            </a:pPr>
            <a:r>
              <a:rPr lang="hi-IN" sz="2400" dirty="0"/>
              <a:t>उदाहरण:</a:t>
            </a:r>
            <a:r>
              <a:rPr lang="en-IN" sz="2400" dirty="0"/>
              <a:t> </a:t>
            </a:r>
            <a:r>
              <a:rPr lang="hi-IN" sz="2400" dirty="0"/>
              <a:t>'माँ पढ़ रही है।' इस वाक्य में 'पढ़ना' क्रिया का एक ही कर्म 'पढ़ना' है, जो माँ द्वारा किया जा रहा है।</a:t>
            </a:r>
          </a:p>
          <a:p>
            <a:pPr marL="0" indent="0" algn="just">
              <a:buNone/>
            </a:pPr>
            <a:r>
              <a:rPr lang="hi-IN" sz="2400" b="1" dirty="0">
                <a:solidFill>
                  <a:schemeClr val="accent1"/>
                </a:solidFill>
              </a:rPr>
              <a:t>2. द्विकर्मक क्रिया</a:t>
            </a:r>
            <a:r>
              <a:rPr lang="en-IN" sz="2400" b="1" dirty="0">
                <a:solidFill>
                  <a:schemeClr val="accent1"/>
                </a:solidFill>
              </a:rPr>
              <a:t>-</a:t>
            </a:r>
            <a:r>
              <a:rPr lang="hi-IN" sz="2400" b="1" dirty="0">
                <a:solidFill>
                  <a:schemeClr val="accent1"/>
                </a:solidFill>
              </a:rPr>
              <a:t> </a:t>
            </a:r>
            <a:r>
              <a:rPr lang="hi-IN" sz="2400" dirty="0"/>
              <a:t>परिभाषा:</a:t>
            </a:r>
            <a:r>
              <a:rPr lang="en-IN" sz="2400" dirty="0"/>
              <a:t> </a:t>
            </a:r>
            <a:r>
              <a:rPr lang="hi-IN" sz="2400" dirty="0"/>
              <a:t>जिस वाक्य में क्रिया के साथ दो कर्मों का प्रयोग होता है, उसे द्विकर्मक क्रिया कहते हैं।</a:t>
            </a:r>
          </a:p>
          <a:p>
            <a:pPr marL="0" indent="0" algn="just">
              <a:buNone/>
            </a:pPr>
            <a:r>
              <a:rPr lang="hi-IN" sz="2400" dirty="0"/>
              <a:t>उदाहरण:</a:t>
            </a:r>
            <a:r>
              <a:rPr lang="en-IN" sz="2400" dirty="0"/>
              <a:t> </a:t>
            </a:r>
            <a:r>
              <a:rPr lang="hi-IN" sz="2400" dirty="0"/>
              <a:t>'अध्यापक ने छात्रों को हिंदी पढ़ाई।' इस वाक्य में 'छात्रों' और 'हिंदी' दो कर्म हैं।</a:t>
            </a:r>
          </a:p>
        </p:txBody>
      </p:sp>
      <p:pic>
        <p:nvPicPr>
          <p:cNvPr id="3" name="AIVoiceGenerator_com_2-09-2025T15_48_22_ मधुर">
            <a:hlinkClick r:id="" action="ppaction://media"/>
            <a:extLst>
              <a:ext uri="{FF2B5EF4-FFF2-40B4-BE49-F238E27FC236}">
                <a16:creationId xmlns:a16="http://schemas.microsoft.com/office/drawing/2014/main" id="{4794B087-BC1B-70B1-E19E-65C305A179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72000" y="6065639"/>
            <a:ext cx="487362"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400" y="620688"/>
            <a:ext cx="6589199" cy="1280890"/>
          </a:xfrm>
        </p:spPr>
        <p:txBody>
          <a:bodyPr>
            <a:normAutofit/>
          </a:bodyPr>
          <a:lstStyle/>
          <a:p>
            <a:pPr algn="ctr"/>
            <a:r>
              <a:rPr lang="hi-IN" sz="5400" b="1" dirty="0">
                <a:solidFill>
                  <a:schemeClr val="accent1"/>
                </a:solidFill>
              </a:rPr>
              <a:t>अकर्मक क्रिया</a:t>
            </a:r>
            <a:endParaRPr lang="en-IN" sz="5400" b="1" dirty="0">
              <a:solidFill>
                <a:schemeClr val="accent1"/>
              </a:solidFill>
            </a:endParaRPr>
          </a:p>
        </p:txBody>
      </p:sp>
      <p:sp>
        <p:nvSpPr>
          <p:cNvPr id="3" name="Content Placeholder 2"/>
          <p:cNvSpPr>
            <a:spLocks noGrp="1"/>
          </p:cNvSpPr>
          <p:nvPr>
            <p:ph idx="1"/>
          </p:nvPr>
        </p:nvSpPr>
        <p:spPr>
          <a:xfrm>
            <a:off x="1277400" y="2133600"/>
            <a:ext cx="7471063" cy="3777622"/>
          </a:xfrm>
        </p:spPr>
        <p:txBody>
          <a:bodyPr>
            <a:noAutofit/>
          </a:bodyPr>
          <a:lstStyle/>
          <a:p>
            <a:pPr>
              <a:buNone/>
            </a:pPr>
            <a:r>
              <a:rPr lang="hi-IN" sz="2800" b="1" dirty="0">
                <a:solidFill>
                  <a:schemeClr val="accent1"/>
                </a:solidFill>
              </a:rPr>
              <a:t>परिभाषा: </a:t>
            </a:r>
            <a:r>
              <a:rPr lang="hi-IN" sz="2800" dirty="0"/>
              <a:t>जिस वाक्य में क्रिया का प्रभाव या</a:t>
            </a:r>
            <a:r>
              <a:rPr lang="en-IN" sz="2800" dirty="0"/>
              <a:t> </a:t>
            </a:r>
            <a:r>
              <a:rPr lang="hi-IN" sz="2800" dirty="0"/>
              <a:t>फल केवल कर्ता पर पड़ता है और कर्म की संभावना नहीं होती, उसे अकर्मक क्रिया कहते हैं.</a:t>
            </a:r>
          </a:p>
          <a:p>
            <a:pPr>
              <a:buNone/>
            </a:pPr>
            <a:r>
              <a:rPr lang="hi-IN" sz="2800" dirty="0"/>
              <a:t>उदाहरण:</a:t>
            </a:r>
            <a:r>
              <a:rPr lang="en-IN" sz="2800" dirty="0"/>
              <a:t> </a:t>
            </a:r>
            <a:r>
              <a:rPr lang="hi-IN" sz="2800" dirty="0"/>
              <a:t>"आशा सोती है।"</a:t>
            </a:r>
          </a:p>
          <a:p>
            <a:pPr>
              <a:buNone/>
            </a:pPr>
            <a:r>
              <a:rPr lang="hi-IN" sz="2800" dirty="0"/>
              <a:t>यहाँ "सोती है" क्रिया है, और इसका प्रभाव सीधे "आशा" (कर्ता) पर पड़ रहा है, कोई कर्म नहीं है।</a:t>
            </a:r>
          </a:p>
          <a:p>
            <a:pPr>
              <a:buNone/>
            </a:pPr>
            <a:endParaRPr lang="hi-IN" sz="2800" dirty="0"/>
          </a:p>
        </p:txBody>
      </p:sp>
      <p:pic>
        <p:nvPicPr>
          <p:cNvPr id="4" name="AIVoiceGenerator_com_2-09-2025T15_50_9_ मधुर">
            <a:hlinkClick r:id="" action="ppaction://media"/>
            <a:extLst>
              <a:ext uri="{FF2B5EF4-FFF2-40B4-BE49-F238E27FC236}">
                <a16:creationId xmlns:a16="http://schemas.microsoft.com/office/drawing/2014/main" id="{D0AC0C3F-C581-5C0B-0C06-EFAB9948FD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71999" y="5899563"/>
            <a:ext cx="487362"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620688"/>
            <a:ext cx="7185128" cy="1280890"/>
          </a:xfrm>
        </p:spPr>
        <p:txBody>
          <a:bodyPr>
            <a:noAutofit/>
          </a:bodyPr>
          <a:lstStyle/>
          <a:p>
            <a:r>
              <a:rPr lang="hi-IN" sz="5400" b="1" dirty="0">
                <a:solidFill>
                  <a:schemeClr val="accent1"/>
                </a:solidFill>
              </a:rPr>
              <a:t>2. संरचना के आधार पर</a:t>
            </a:r>
            <a:endParaRPr lang="en-IN" sz="5400" b="1" dirty="0">
              <a:solidFill>
                <a:schemeClr val="accent1"/>
              </a:solidFill>
            </a:endParaRPr>
          </a:p>
        </p:txBody>
      </p:sp>
      <p:sp>
        <p:nvSpPr>
          <p:cNvPr id="5" name="TextBox 4">
            <a:extLst>
              <a:ext uri="{FF2B5EF4-FFF2-40B4-BE49-F238E27FC236}">
                <a16:creationId xmlns:a16="http://schemas.microsoft.com/office/drawing/2014/main" id="{48A29EF8-8ADC-3046-DFA9-55E2075C923D}"/>
              </a:ext>
            </a:extLst>
          </p:cNvPr>
          <p:cNvSpPr txBox="1"/>
          <p:nvPr/>
        </p:nvSpPr>
        <p:spPr>
          <a:xfrm>
            <a:off x="1691680" y="1772816"/>
            <a:ext cx="6912768" cy="3970318"/>
          </a:xfrm>
          <a:prstGeom prst="rect">
            <a:avLst/>
          </a:prstGeom>
          <a:noFill/>
        </p:spPr>
        <p:txBody>
          <a:bodyPr wrap="square">
            <a:spAutoFit/>
          </a:bodyPr>
          <a:lstStyle/>
          <a:p>
            <a:pPr algn="just"/>
            <a:r>
              <a:rPr lang="hi-IN" sz="2800" dirty="0"/>
              <a:t>वाक्य में क्रिया का प्रयोग कहाँ किया जा रहा है, किस रूप में किया जा रहा है, के आधार पर किए जाने</a:t>
            </a:r>
            <a:r>
              <a:rPr lang="en-IN" sz="2800" dirty="0"/>
              <a:t> </a:t>
            </a:r>
            <a:r>
              <a:rPr lang="hi-IN" sz="2800" dirty="0"/>
              <a:t>वाले भेद संरचना के आधार पर कहलाते हैं। इसके पाँच प्रकार हैं।</a:t>
            </a:r>
            <a:endParaRPr lang="en-IN" sz="2800" dirty="0"/>
          </a:p>
          <a:p>
            <a:pPr algn="just"/>
            <a:r>
              <a:rPr lang="hi-IN" sz="2800" dirty="0"/>
              <a:t>(क) संयुक्त क्रिया-</a:t>
            </a:r>
            <a:endParaRPr lang="en-IN" sz="2800" dirty="0"/>
          </a:p>
          <a:p>
            <a:pPr algn="just"/>
            <a:r>
              <a:rPr lang="hi-IN" sz="2800" dirty="0"/>
              <a:t>(ख) नामधातु क्रिया-</a:t>
            </a:r>
            <a:endParaRPr lang="en-IN" sz="2800" dirty="0"/>
          </a:p>
          <a:p>
            <a:pPr algn="just"/>
            <a:r>
              <a:rPr lang="hi-IN" sz="2800" dirty="0"/>
              <a:t>(ग) प्रेरणार्थक क्रिया-</a:t>
            </a:r>
            <a:endParaRPr lang="en-IN" sz="2800" dirty="0"/>
          </a:p>
          <a:p>
            <a:pPr algn="just"/>
            <a:r>
              <a:rPr lang="hi-IN" sz="2800" dirty="0"/>
              <a:t>(घ) पूर्वकालिक क्रिया-</a:t>
            </a:r>
            <a:endParaRPr lang="en-IN" sz="2800" dirty="0"/>
          </a:p>
          <a:p>
            <a:pPr algn="just"/>
            <a:r>
              <a:rPr lang="hi-IN" sz="2800" dirty="0"/>
              <a:t>(ङ) कृदन्त क्रिया-</a:t>
            </a:r>
          </a:p>
        </p:txBody>
      </p:sp>
      <p:pic>
        <p:nvPicPr>
          <p:cNvPr id="3" name="AIVoiceGenerator_com_2-09-2025T15_54_4_ मधुर">
            <a:hlinkClick r:id="" action="ppaction://media"/>
            <a:extLst>
              <a:ext uri="{FF2B5EF4-FFF2-40B4-BE49-F238E27FC236}">
                <a16:creationId xmlns:a16="http://schemas.microsoft.com/office/drawing/2014/main" id="{7FB3BD91-2FCE-1B42-8882-13D392A7AB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8" y="599363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i-IN" sz="5400" b="1" dirty="0">
                <a:solidFill>
                  <a:schemeClr val="accent1"/>
                </a:solidFill>
              </a:rPr>
              <a:t>क. संयुक्त क्रिया-</a:t>
            </a:r>
            <a:endParaRPr lang="en-IN" sz="5400" b="1" dirty="0">
              <a:solidFill>
                <a:schemeClr val="accent1"/>
              </a:solidFill>
            </a:endParaRPr>
          </a:p>
        </p:txBody>
      </p:sp>
      <p:sp>
        <p:nvSpPr>
          <p:cNvPr id="5" name="TextBox 4">
            <a:extLst>
              <a:ext uri="{FF2B5EF4-FFF2-40B4-BE49-F238E27FC236}">
                <a16:creationId xmlns:a16="http://schemas.microsoft.com/office/drawing/2014/main" id="{AEE06F5E-12D7-4F90-6BD8-391492DF4F7C}"/>
              </a:ext>
            </a:extLst>
          </p:cNvPr>
          <p:cNvSpPr txBox="1"/>
          <p:nvPr/>
        </p:nvSpPr>
        <p:spPr>
          <a:xfrm>
            <a:off x="1386269" y="1844458"/>
            <a:ext cx="7130752" cy="3108543"/>
          </a:xfrm>
          <a:prstGeom prst="rect">
            <a:avLst/>
          </a:prstGeom>
          <a:noFill/>
        </p:spPr>
        <p:txBody>
          <a:bodyPr wrap="square">
            <a:spAutoFit/>
          </a:bodyPr>
          <a:lstStyle/>
          <a:p>
            <a:pPr algn="just"/>
            <a:r>
              <a:rPr lang="hi-IN" sz="2800" dirty="0"/>
              <a:t>	जब दो या दो से अधिक भिन्न अर्थ रखनेवाली क्रियाओं का मेल हो, उसे संयुक्त क्रिया कहते हैं, जैसे-अतिथि आने पर स्वागत करो। इस वाक्य में 'आने' मुख्य क्रिया है तथा 'स्वागत करो' सहायक क्रिया है। इस प्रकार मुख्य एवं सहायक क्रिया दोनों का संयोग है। अतः इसे संयुक्त क्रिया कहते हैं।</a:t>
            </a:r>
            <a:endParaRPr lang="en-IN" sz="2800" dirty="0"/>
          </a:p>
        </p:txBody>
      </p:sp>
      <p:pic>
        <p:nvPicPr>
          <p:cNvPr id="3" name="AIVoiceGenerator_com_2-09-2025T15_56_10_ मधुर">
            <a:hlinkClick r:id="" action="ppaction://media"/>
            <a:extLst>
              <a:ext uri="{FF2B5EF4-FFF2-40B4-BE49-F238E27FC236}">
                <a16:creationId xmlns:a16="http://schemas.microsoft.com/office/drawing/2014/main" id="{1F4CD488-ECDE-7F79-ED84-B4AE3514C10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84637" y="5805264"/>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624110"/>
            <a:ext cx="6589199" cy="1220714"/>
          </a:xfrm>
        </p:spPr>
        <p:txBody>
          <a:bodyPr>
            <a:normAutofit/>
          </a:bodyPr>
          <a:lstStyle/>
          <a:p>
            <a:pPr algn="ctr"/>
            <a:r>
              <a:rPr lang="hi-IN" sz="5400" b="1" dirty="0">
                <a:solidFill>
                  <a:schemeClr val="accent1"/>
                </a:solidFill>
              </a:rPr>
              <a:t>ख. नामधातु क्रिया-</a:t>
            </a:r>
            <a:endParaRPr lang="en-IN" sz="5400" b="1" dirty="0">
              <a:solidFill>
                <a:schemeClr val="accent1"/>
              </a:solidFill>
            </a:endParaRPr>
          </a:p>
        </p:txBody>
      </p:sp>
      <p:sp>
        <p:nvSpPr>
          <p:cNvPr id="5" name="TextBox 4">
            <a:extLst>
              <a:ext uri="{FF2B5EF4-FFF2-40B4-BE49-F238E27FC236}">
                <a16:creationId xmlns:a16="http://schemas.microsoft.com/office/drawing/2014/main" id="{7040DB72-FCE5-54E9-E724-61C944661F9D}"/>
              </a:ext>
            </a:extLst>
          </p:cNvPr>
          <p:cNvSpPr txBox="1"/>
          <p:nvPr/>
        </p:nvSpPr>
        <p:spPr>
          <a:xfrm>
            <a:off x="1187624" y="1905000"/>
            <a:ext cx="7272808" cy="3293209"/>
          </a:xfrm>
          <a:prstGeom prst="rect">
            <a:avLst/>
          </a:prstGeom>
          <a:noFill/>
        </p:spPr>
        <p:txBody>
          <a:bodyPr wrap="square">
            <a:spAutoFit/>
          </a:bodyPr>
          <a:lstStyle/>
          <a:p>
            <a:pPr algn="just"/>
            <a:r>
              <a:rPr lang="hi-IN" sz="2600" dirty="0"/>
              <a:t>संज्ञा, सर्वनाम, विशेषण शब्द जब क्रिया धातु की तरह प्रयुक्त होते हैं, उन्हें 'नामधातु' क्रिया कहते हैं और इन नामधातु शब्दों में जब प्रत्यय लगाकर क्रिया का निर्माण किया जाता है तब वे शब्द 'नाम धातु क्रिया' कहलाते हैं, जैसे-नरेश ने सुरेश का कमरा हथिया लिया।</a:t>
            </a:r>
          </a:p>
          <a:p>
            <a:pPr algn="just"/>
            <a:r>
              <a:rPr lang="hi-IN" sz="2600" dirty="0"/>
              <a:t>	हाथ (संज्ञा), हथिया (नामधातु), हथियाना (क्रिया) 		</a:t>
            </a:r>
          </a:p>
        </p:txBody>
      </p:sp>
      <p:pic>
        <p:nvPicPr>
          <p:cNvPr id="3" name="AIVoiceGenerator_com_2-09-2025T16_21_16_ मधुर">
            <a:hlinkClick r:id="" action="ppaction://media"/>
            <a:extLst>
              <a:ext uri="{FF2B5EF4-FFF2-40B4-BE49-F238E27FC236}">
                <a16:creationId xmlns:a16="http://schemas.microsoft.com/office/drawing/2014/main" id="{75C516F7-8336-D185-68A1-8B8BCB3EF2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419600" y="6078538"/>
            <a:ext cx="487363"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083183" cy="932682"/>
          </a:xfrm>
        </p:spPr>
        <p:txBody>
          <a:bodyPr>
            <a:normAutofit/>
          </a:bodyPr>
          <a:lstStyle/>
          <a:p>
            <a:r>
              <a:rPr lang="hi-IN" sz="5400" b="1" dirty="0">
                <a:solidFill>
                  <a:schemeClr val="accent1"/>
                </a:solidFill>
              </a:rPr>
              <a:t>(ग) प्रेरणार्थक क्रिया-</a:t>
            </a:r>
            <a:endParaRPr lang="en-IN" sz="5400" b="1" dirty="0">
              <a:solidFill>
                <a:schemeClr val="accent1"/>
              </a:solidFill>
            </a:endParaRPr>
          </a:p>
        </p:txBody>
      </p:sp>
      <p:sp>
        <p:nvSpPr>
          <p:cNvPr id="7" name="TextBox 6">
            <a:extLst>
              <a:ext uri="{FF2B5EF4-FFF2-40B4-BE49-F238E27FC236}">
                <a16:creationId xmlns:a16="http://schemas.microsoft.com/office/drawing/2014/main" id="{3EA8C7FB-AAD6-FF12-E0ED-9103734D3020}"/>
              </a:ext>
            </a:extLst>
          </p:cNvPr>
          <p:cNvSpPr txBox="1"/>
          <p:nvPr/>
        </p:nvSpPr>
        <p:spPr>
          <a:xfrm>
            <a:off x="1259632" y="1529733"/>
            <a:ext cx="7344816" cy="3108543"/>
          </a:xfrm>
          <a:prstGeom prst="rect">
            <a:avLst/>
          </a:prstGeom>
          <a:noFill/>
        </p:spPr>
        <p:txBody>
          <a:bodyPr wrap="square">
            <a:spAutoFit/>
          </a:bodyPr>
          <a:lstStyle/>
          <a:p>
            <a:pPr algn="just"/>
            <a:r>
              <a:rPr lang="hi-IN" sz="2800" dirty="0"/>
              <a:t>	जब कर्ता स्वयं कार्य का संपादन न कर किसी दूसरे को करने के लिए प्रेरित करे या करवाए उसे प्रेरणार्थक क्रिया कहते हैं, जैसे-</a:t>
            </a:r>
          </a:p>
          <a:p>
            <a:pPr algn="just"/>
            <a:r>
              <a:rPr lang="hi-IN" sz="2800" dirty="0"/>
              <a:t>	सरपंच ने गाँव में तालाब बनवाया। इसमें सरपंच ने स्वयं कार्य नहीं किया, बल्कि अन्य लोगों को प्रेरित कर उनसे तालाब का निर्माण करवाया, अतः यहाँ प्रेरणार्थक क्रिया है।</a:t>
            </a:r>
          </a:p>
        </p:txBody>
      </p:sp>
      <p:pic>
        <p:nvPicPr>
          <p:cNvPr id="3" name="AIVoiceGenerator_com_2-09-2025T16_23_57_ मधुर">
            <a:hlinkClick r:id="" action="ppaction://media"/>
            <a:extLst>
              <a:ext uri="{FF2B5EF4-FFF2-40B4-BE49-F238E27FC236}">
                <a16:creationId xmlns:a16="http://schemas.microsoft.com/office/drawing/2014/main" id="{1CA9A264-61D0-F086-E675-CA34147D8E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84637" y="5300217"/>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9428" y="476672"/>
            <a:ext cx="6589199" cy="960688"/>
          </a:xfrm>
        </p:spPr>
        <p:txBody>
          <a:bodyPr>
            <a:normAutofit/>
          </a:bodyPr>
          <a:lstStyle/>
          <a:p>
            <a:pPr algn="ctr"/>
            <a:r>
              <a:rPr lang="hi-IN" sz="5400" b="1" dirty="0">
                <a:solidFill>
                  <a:schemeClr val="accent1"/>
                </a:solidFill>
              </a:rPr>
              <a:t>(घ) पूर्वकालिक क्रिया-</a:t>
            </a:r>
            <a:endParaRPr lang="en-IN" sz="5400" b="1" dirty="0">
              <a:solidFill>
                <a:schemeClr val="accent1"/>
              </a:solidFill>
            </a:endParaRPr>
          </a:p>
        </p:txBody>
      </p:sp>
      <p:sp>
        <p:nvSpPr>
          <p:cNvPr id="7" name="TextBox 6">
            <a:extLst>
              <a:ext uri="{FF2B5EF4-FFF2-40B4-BE49-F238E27FC236}">
                <a16:creationId xmlns:a16="http://schemas.microsoft.com/office/drawing/2014/main" id="{F7A641E5-F8A9-390B-7654-7BD0C972E6DD}"/>
              </a:ext>
            </a:extLst>
          </p:cNvPr>
          <p:cNvSpPr txBox="1"/>
          <p:nvPr/>
        </p:nvSpPr>
        <p:spPr>
          <a:xfrm>
            <a:off x="1331640" y="1584798"/>
            <a:ext cx="6984776" cy="3970318"/>
          </a:xfrm>
          <a:prstGeom prst="rect">
            <a:avLst/>
          </a:prstGeom>
          <a:noFill/>
        </p:spPr>
        <p:txBody>
          <a:bodyPr wrap="square">
            <a:spAutoFit/>
          </a:bodyPr>
          <a:lstStyle/>
          <a:p>
            <a:pPr algn="just"/>
            <a:r>
              <a:rPr lang="hi-IN" sz="2800" dirty="0"/>
              <a:t>	जब किसी वाक्य में दो क्रियाएँ प्रयुक्त हुई हों तथा उनमें से एक क्रिया दूसरी क्रिया से पहले संपन्न हुई हो तो पहले संपन्न होनेवाली क्रिया पूर्वकालिक क्रिया कहलाती है।</a:t>
            </a:r>
          </a:p>
          <a:p>
            <a:pPr algn="just"/>
            <a:r>
              <a:rPr lang="hi-IN" sz="2800" dirty="0"/>
              <a:t>	मूल धातु में 'कर' लगाने से सामान्य क्रिया को पूर्वकालिक क्रिया का रूप दिया जा सकता है, जैसे-</a:t>
            </a:r>
          </a:p>
          <a:p>
            <a:pPr algn="just"/>
            <a:r>
              <a:rPr lang="hi-IN" sz="2800" dirty="0"/>
              <a:t>- बलवीर खेलकर पढ़ने बैठेगा।</a:t>
            </a:r>
          </a:p>
          <a:p>
            <a:pPr algn="just"/>
            <a:r>
              <a:rPr lang="hi-IN" sz="2800" dirty="0"/>
              <a:t>- वह पढ़कर सो गया।</a:t>
            </a:r>
            <a:endParaRPr lang="en-IN" sz="2800" dirty="0"/>
          </a:p>
        </p:txBody>
      </p:sp>
      <p:pic>
        <p:nvPicPr>
          <p:cNvPr id="3" name="AIVoiceGenerator_com_2-09-2025T16_26_8_ मधुर">
            <a:hlinkClick r:id="" action="ppaction://media"/>
            <a:extLst>
              <a:ext uri="{FF2B5EF4-FFF2-40B4-BE49-F238E27FC236}">
                <a16:creationId xmlns:a16="http://schemas.microsoft.com/office/drawing/2014/main" id="{1972A4CA-4A94-912E-661A-66E39BB67E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84637" y="589396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24B54F-F8DA-9101-9CA9-655763301CFA}"/>
              </a:ext>
            </a:extLst>
          </p:cNvPr>
          <p:cNvSpPr>
            <a:spLocks noGrp="1"/>
          </p:cNvSpPr>
          <p:nvPr>
            <p:ph type="title"/>
          </p:nvPr>
        </p:nvSpPr>
        <p:spPr>
          <a:xfrm>
            <a:off x="1945201" y="624110"/>
            <a:ext cx="6155191" cy="932682"/>
          </a:xfrm>
        </p:spPr>
        <p:txBody>
          <a:bodyPr>
            <a:normAutofit/>
          </a:bodyPr>
          <a:lstStyle/>
          <a:p>
            <a:r>
              <a:rPr lang="hi-IN" sz="5400" b="1" dirty="0">
                <a:solidFill>
                  <a:schemeClr val="accent1"/>
                </a:solidFill>
              </a:rPr>
              <a:t>(ङ) कृदन्त क्रिया-</a:t>
            </a:r>
            <a:endParaRPr lang="en-IN" sz="5400" b="1" dirty="0">
              <a:solidFill>
                <a:schemeClr val="accent1"/>
              </a:solidFill>
            </a:endParaRPr>
          </a:p>
        </p:txBody>
      </p:sp>
      <p:sp>
        <p:nvSpPr>
          <p:cNvPr id="7" name="TextBox 6">
            <a:extLst>
              <a:ext uri="{FF2B5EF4-FFF2-40B4-BE49-F238E27FC236}">
                <a16:creationId xmlns:a16="http://schemas.microsoft.com/office/drawing/2014/main" id="{515CFC58-BFA6-6489-0923-14E0D730C99C}"/>
              </a:ext>
            </a:extLst>
          </p:cNvPr>
          <p:cNvSpPr txBox="1"/>
          <p:nvPr/>
        </p:nvSpPr>
        <p:spPr>
          <a:xfrm>
            <a:off x="1331640" y="1700808"/>
            <a:ext cx="6624736" cy="3539430"/>
          </a:xfrm>
          <a:prstGeom prst="rect">
            <a:avLst/>
          </a:prstGeom>
          <a:noFill/>
        </p:spPr>
        <p:txBody>
          <a:bodyPr wrap="square">
            <a:spAutoFit/>
          </a:bodyPr>
          <a:lstStyle/>
          <a:p>
            <a:pPr algn="just"/>
            <a:r>
              <a:rPr lang="hi-IN" sz="2800" dirty="0"/>
              <a:t>	क्रिया शब्दों मे जुड़नेवाले प्रत्यय 'कृत' प्रत्यय कहलाते हैं तथा कृत प्रत्ययों के योग से बने शब्द कृदन्त कहलाते हैं। क्रिया शब्दों के अंत में प्रत्यय योग से बनी क्रिया कृदन्त क्रिया कहलाती है, जैसे-</a:t>
            </a:r>
          </a:p>
          <a:p>
            <a:pPr algn="just"/>
            <a:r>
              <a:rPr lang="hi-IN" sz="2800" dirty="0"/>
              <a:t>क्रिया		कृदन्त क्रिया</a:t>
            </a:r>
          </a:p>
          <a:p>
            <a:pPr algn="just"/>
            <a:r>
              <a:rPr lang="hi-IN" sz="2800" dirty="0"/>
              <a:t>चल-		चलना, चलता</a:t>
            </a:r>
            <a:r>
              <a:rPr lang="en-IN" sz="2800" dirty="0"/>
              <a:t>,</a:t>
            </a:r>
            <a:r>
              <a:rPr lang="hi-IN" sz="2800" dirty="0"/>
              <a:t> चलकर</a:t>
            </a:r>
          </a:p>
          <a:p>
            <a:pPr algn="just"/>
            <a:r>
              <a:rPr lang="hi-IN" sz="2800" dirty="0"/>
              <a:t>लिख-		लिखना, लिखता, लिखकर।</a:t>
            </a:r>
          </a:p>
        </p:txBody>
      </p:sp>
      <p:pic>
        <p:nvPicPr>
          <p:cNvPr id="2" name="AIVoiceGenerator_com_2-09-2025T16_30_41_ मधुर">
            <a:hlinkClick r:id="" action="ppaction://media"/>
            <a:extLst>
              <a:ext uri="{FF2B5EF4-FFF2-40B4-BE49-F238E27FC236}">
                <a16:creationId xmlns:a16="http://schemas.microsoft.com/office/drawing/2014/main" id="{3CE66785-3BD7-CC85-B342-D0B88AB649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9" y="5761343"/>
            <a:ext cx="487362"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5" y="624110"/>
            <a:ext cx="6986736" cy="1280890"/>
          </a:xfrm>
        </p:spPr>
        <p:txBody>
          <a:bodyPr>
            <a:noAutofit/>
          </a:bodyPr>
          <a:lstStyle/>
          <a:p>
            <a:r>
              <a:rPr lang="hi-IN" sz="5400" b="1" dirty="0">
                <a:solidFill>
                  <a:schemeClr val="accent1"/>
                </a:solidFill>
              </a:rPr>
              <a:t>(3) काल के आधार पर</a:t>
            </a:r>
            <a:endParaRPr lang="en-IN" sz="5400" b="1" dirty="0">
              <a:solidFill>
                <a:schemeClr val="accent1"/>
              </a:solidFill>
            </a:endParaRPr>
          </a:p>
        </p:txBody>
      </p:sp>
      <p:sp>
        <p:nvSpPr>
          <p:cNvPr id="7" name="TextBox 6">
            <a:extLst>
              <a:ext uri="{FF2B5EF4-FFF2-40B4-BE49-F238E27FC236}">
                <a16:creationId xmlns:a16="http://schemas.microsoft.com/office/drawing/2014/main" id="{69E616F5-6C9B-2A62-8008-8996AB7506EA}"/>
              </a:ext>
            </a:extLst>
          </p:cNvPr>
          <p:cNvSpPr txBox="1"/>
          <p:nvPr/>
        </p:nvSpPr>
        <p:spPr>
          <a:xfrm>
            <a:off x="1187624" y="1628800"/>
            <a:ext cx="7128792" cy="3108543"/>
          </a:xfrm>
          <a:prstGeom prst="rect">
            <a:avLst/>
          </a:prstGeom>
          <a:noFill/>
        </p:spPr>
        <p:txBody>
          <a:bodyPr wrap="square">
            <a:spAutoFit/>
          </a:bodyPr>
          <a:lstStyle/>
          <a:p>
            <a:pPr algn="just"/>
            <a:r>
              <a:rPr lang="hi-IN" sz="2800" dirty="0"/>
              <a:t>जिस काल में क्रिया संपन्न होती है उसके अनुसार क्रिया के तीन भेद हैं- </a:t>
            </a:r>
          </a:p>
          <a:p>
            <a:pPr algn="just"/>
            <a:r>
              <a:rPr lang="hi-IN" sz="2800" dirty="0">
                <a:solidFill>
                  <a:schemeClr val="accent1"/>
                </a:solidFill>
              </a:rPr>
              <a:t>(क) भूतकालिक क्रिया- </a:t>
            </a:r>
            <a:r>
              <a:rPr lang="hi-IN" sz="2800" dirty="0"/>
              <a:t>क्रिया का वह रूप जिसके द्वारा बीते समय में कार्य के संपन्न होने का बोध होता है, भूतकालिक क्रिया कहलाती है, जैसे वह विदेश चला गया। उसने बहुत मधुर गीत गाया।</a:t>
            </a:r>
          </a:p>
        </p:txBody>
      </p:sp>
      <p:pic>
        <p:nvPicPr>
          <p:cNvPr id="3" name="AIVoiceGenerator_com_2-09-2025T16_32_54_ मधुर">
            <a:hlinkClick r:id="" action="ppaction://media"/>
            <a:extLst>
              <a:ext uri="{FF2B5EF4-FFF2-40B4-BE49-F238E27FC236}">
                <a16:creationId xmlns:a16="http://schemas.microsoft.com/office/drawing/2014/main" id="{4734A2F4-4B0F-3555-E1E8-7D49AB4D7A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8" y="5990209"/>
            <a:ext cx="487363" cy="48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2998CD5-246B-7209-B89E-5A948E2B0933}"/>
              </a:ext>
            </a:extLst>
          </p:cNvPr>
          <p:cNvSpPr txBox="1"/>
          <p:nvPr/>
        </p:nvSpPr>
        <p:spPr>
          <a:xfrm>
            <a:off x="1403648" y="1228397"/>
            <a:ext cx="7200800" cy="5262979"/>
          </a:xfrm>
          <a:prstGeom prst="rect">
            <a:avLst/>
          </a:prstGeom>
          <a:noFill/>
        </p:spPr>
        <p:txBody>
          <a:bodyPr wrap="square">
            <a:spAutoFit/>
          </a:bodyPr>
          <a:lstStyle/>
          <a:p>
            <a:pPr algn="just"/>
            <a:r>
              <a:rPr lang="hi-IN" sz="2800" dirty="0">
                <a:solidFill>
                  <a:schemeClr val="accent1"/>
                </a:solidFill>
              </a:rPr>
              <a:t>(ख) वर्तमानकालिक क्रिया- </a:t>
            </a:r>
            <a:r>
              <a:rPr lang="hi-IN" sz="2800" dirty="0"/>
              <a:t>क्रिया का वह रूप जिससे वर्तमान समय में कार्य के संपन्न होने का बोध होता है, वर्तमानकालिक क्रिया कहलाती है, जैसे-</a:t>
            </a:r>
          </a:p>
          <a:p>
            <a:pPr algn="just"/>
            <a:r>
              <a:rPr lang="hi-IN" sz="2800" dirty="0"/>
              <a:t>गीता हॉकी खेल रही है। विमल पुस्तक पढ़ रहा है।</a:t>
            </a:r>
          </a:p>
          <a:p>
            <a:r>
              <a:rPr lang="hi-IN" sz="2800" dirty="0">
                <a:solidFill>
                  <a:schemeClr val="accent1"/>
                </a:solidFill>
              </a:rPr>
              <a:t>(ग) भविष्यत् कालिक क्रिया- </a:t>
            </a:r>
            <a:r>
              <a:rPr lang="hi-IN" sz="2800" dirty="0"/>
              <a:t>क्रिया का वह रूप जिसके द्वारा आनेवाले समय में कार्य के संपन्न होने का बोध होता है, भविष्यत् कालिक क्रिया कहते हैं, जैसे-</a:t>
            </a:r>
          </a:p>
          <a:p>
            <a:r>
              <a:rPr lang="hi-IN" sz="2800" dirty="0"/>
              <a:t>- गार्गी छुट्टियों में कश्मीर जाएगी।</a:t>
            </a:r>
          </a:p>
          <a:p>
            <a:r>
              <a:rPr lang="hi-IN" sz="2800" dirty="0"/>
              <a:t>- दिनेश निबंध प्रतियोगिता मे भाग लेगा।</a:t>
            </a:r>
          </a:p>
        </p:txBody>
      </p:sp>
      <p:pic>
        <p:nvPicPr>
          <p:cNvPr id="2" name="AIVoiceGenerator_com_2-09-2025T16_37_21_ मधुर">
            <a:hlinkClick r:id="" action="ppaction://media"/>
            <a:extLst>
              <a:ext uri="{FF2B5EF4-FFF2-40B4-BE49-F238E27FC236}">
                <a16:creationId xmlns:a16="http://schemas.microsoft.com/office/drawing/2014/main" id="{DCC5A324-3476-C5B5-9FC7-28C0CBC4F6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8319" y="5229200"/>
            <a:ext cx="487362"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46078" y="3284183"/>
            <a:ext cx="6955972" cy="1200329"/>
          </a:xfrm>
          <a:prstGeom prst="rect">
            <a:avLst/>
          </a:prstGeom>
          <a:noFill/>
        </p:spPr>
        <p:txBody>
          <a:bodyPr wrap="square" rtlCol="0">
            <a:spAutoFit/>
          </a:bodyPr>
          <a:lstStyle/>
          <a:p>
            <a:pPr algn="ctr"/>
            <a:r>
              <a:rPr lang="hi-IN" sz="7200" b="1" dirty="0"/>
              <a:t>धन्यवाद</a:t>
            </a:r>
            <a:endParaRPr lang="en-IN" sz="7200" b="1" dirty="0"/>
          </a:p>
        </p:txBody>
      </p:sp>
      <p:pic>
        <p:nvPicPr>
          <p:cNvPr id="3" name="Picture 2">
            <a:extLst>
              <a:ext uri="{FF2B5EF4-FFF2-40B4-BE49-F238E27FC236}">
                <a16:creationId xmlns:a16="http://schemas.microsoft.com/office/drawing/2014/main" id="{B6437954-E817-41D7-98F7-641FF25B875A}"/>
              </a:ext>
            </a:extLst>
          </p:cNvPr>
          <p:cNvPicPr>
            <a:picLocks noChangeAspect="1"/>
          </p:cNvPicPr>
          <p:nvPr/>
        </p:nvPicPr>
        <p:blipFill>
          <a:blip r:embed="rId2"/>
          <a:stretch>
            <a:fillRect/>
          </a:stretch>
        </p:blipFill>
        <p:spPr>
          <a:xfrm>
            <a:off x="4240764" y="1983949"/>
            <a:ext cx="1445051" cy="1445051"/>
          </a:xfrm>
          <a:prstGeom prst="rect">
            <a:avLst/>
          </a:prstGeom>
        </p:spPr>
      </p:pic>
    </p:spTree>
    <p:extLst>
      <p:ext uri="{BB962C8B-B14F-4D97-AF65-F5344CB8AC3E}">
        <p14:creationId xmlns:p14="http://schemas.microsoft.com/office/powerpoint/2010/main" val="62435429"/>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C8B5C9-AB61-3015-5A55-A9B74635F3F4}"/>
              </a:ext>
            </a:extLst>
          </p:cNvPr>
          <p:cNvSpPr>
            <a:spLocks noGrp="1"/>
          </p:cNvSpPr>
          <p:nvPr>
            <p:ph idx="1"/>
          </p:nvPr>
        </p:nvSpPr>
        <p:spPr/>
        <p:txBody>
          <a:bodyPr/>
          <a:lstStyle/>
          <a:p>
            <a:pPr marL="0" indent="0" algn="ctr">
              <a:buNone/>
            </a:pPr>
            <a:r>
              <a:rPr lang="en-IN" sz="2100" b="1" dirty="0"/>
              <a:t>For more PPTs </a:t>
            </a:r>
            <a:r>
              <a:rPr lang="en-IN" sz="2100" b="1" dirty="0" err="1"/>
              <a:t>plz</a:t>
            </a:r>
            <a:r>
              <a:rPr lang="en-IN" sz="2100" b="1" dirty="0"/>
              <a:t> visit:-</a:t>
            </a:r>
          </a:p>
          <a:p>
            <a:pPr marL="0" indent="0" algn="ctr">
              <a:buNone/>
            </a:pPr>
            <a:r>
              <a:rPr lang="en-IN" sz="2700" dirty="0">
                <a:hlinkClick r:id="rId4"/>
              </a:rPr>
              <a:t>https://hindipunjab.com/</a:t>
            </a:r>
            <a:endParaRPr lang="en-IN" sz="2700" dirty="0"/>
          </a:p>
          <a:p>
            <a:pPr marL="0" indent="0" algn="ctr">
              <a:buNone/>
            </a:pPr>
            <a:r>
              <a:rPr lang="en-IN" sz="2700" b="1" dirty="0"/>
              <a:t>For Download This PPT </a:t>
            </a:r>
          </a:p>
          <a:p>
            <a:pPr marL="0" indent="0" algn="ctr">
              <a:buNone/>
            </a:pPr>
            <a:r>
              <a:rPr lang="en-IN" sz="2700" b="1" dirty="0"/>
              <a:t>Link is given in description</a:t>
            </a:r>
          </a:p>
        </p:txBody>
      </p:sp>
      <p:pic>
        <p:nvPicPr>
          <p:cNvPr id="2" name="AIVoiceGenerator_com_2-09-2025T16_41_1_ मधुर">
            <a:hlinkClick r:id="" action="ppaction://media"/>
            <a:extLst>
              <a:ext uri="{FF2B5EF4-FFF2-40B4-BE49-F238E27FC236}">
                <a16:creationId xmlns:a16="http://schemas.microsoft.com/office/drawing/2014/main" id="{BEE2D784-2B33-BB3A-1752-8C1332029E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28318" y="5229200"/>
            <a:ext cx="487363" cy="487362"/>
          </a:xfrm>
          <a:prstGeom prst="rect">
            <a:avLst/>
          </a:prstGeom>
        </p:spPr>
      </p:pic>
    </p:spTree>
    <p:extLst>
      <p:ext uri="{BB962C8B-B14F-4D97-AF65-F5344CB8AC3E}">
        <p14:creationId xmlns:p14="http://schemas.microsoft.com/office/powerpoint/2010/main" val="2792466017"/>
      </p:ext>
    </p:extLst>
  </p:cSld>
  <p:clrMapOvr>
    <a:masterClrMapping/>
  </p:clrMapOvr>
  <mc:AlternateContent xmlns:mc="http://schemas.openxmlformats.org/markup-compatibility/2006" xmlns:p14="http://schemas.microsoft.com/office/powerpoint/2010/main">
    <mc:Choice Requires="p14">
      <p:transition spd="slow" p14:dur="5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623</TotalTime>
  <Words>1059</Words>
  <Application>Microsoft Office PowerPoint</Application>
  <PresentationFormat>On-screen Show (4:3)</PresentationFormat>
  <Paragraphs>67</Paragraphs>
  <Slides>18</Slides>
  <Notes>0</Notes>
  <HiddenSlides>0</HiddenSlides>
  <MMClips>17</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Century Gothic</vt:lpstr>
      <vt:lpstr>Wingdings 3</vt:lpstr>
      <vt:lpstr>Wisp</vt:lpstr>
      <vt:lpstr>1_Wisp</vt:lpstr>
      <vt:lpstr>प्रस्तुति  दीपक कुमार तनेजा https://hindipunjab.com/ हिंदी अध्यापक,  बठिंडा, पंजाब </vt:lpstr>
      <vt:lpstr>PowerPoint Presentation</vt:lpstr>
      <vt:lpstr>   क्रिया</vt:lpstr>
      <vt:lpstr>क्रिया के भेद</vt:lpstr>
      <vt:lpstr>1. कर्म के आधार पर</vt:lpstr>
      <vt:lpstr>सकर्मक क्रिया</vt:lpstr>
      <vt:lpstr>सकर्मक क्रिया के भेद</vt:lpstr>
      <vt:lpstr>अकर्मक क्रिया</vt:lpstr>
      <vt:lpstr>2. संरचना के आधार पर</vt:lpstr>
      <vt:lpstr>क. संयुक्त क्रिया-</vt:lpstr>
      <vt:lpstr>ख. नामधातु क्रिया-</vt:lpstr>
      <vt:lpstr>(ग) प्रेरणार्थक क्रिया-</vt:lpstr>
      <vt:lpstr>(घ) पूर्वकालिक क्रिया-</vt:lpstr>
      <vt:lpstr>(ङ) कृदन्त क्रिया-</vt:lpstr>
      <vt:lpstr>(3) काल के आधार पर</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क्रिया एवं क्रिया-भेद</dc:title>
  <dc:creator>hp</dc:creator>
  <cp:lastModifiedBy>Tech Master</cp:lastModifiedBy>
  <cp:revision>35</cp:revision>
  <dcterms:created xsi:type="dcterms:W3CDTF">2013-05-03T14:45:10Z</dcterms:created>
  <dcterms:modified xsi:type="dcterms:W3CDTF">2025-09-02T11:44:57Z</dcterms:modified>
</cp:coreProperties>
</file>