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2071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31475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6236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97542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57157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5738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83284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0369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48A87A34-81AB-432B-8DAE-1953F412C126}" type="datetimeFigureOut">
              <a:rPr lang="en-US" smtClean="0"/>
              <a:pPr/>
              <a:t>9/3/2025</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05226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44254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4270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9/3/2025</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7695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3.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3.png"/><Relationship Id="rId4" Type="http://schemas.openxmlformats.org/officeDocument/2006/relationships/hyperlink" Target="https://hindipunjab.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C7D140-DCE4-A08D-FF7D-BF35F4799927}"/>
              </a:ext>
            </a:extLst>
          </p:cNvPr>
          <p:cNvSpPr txBox="1">
            <a:spLocks/>
          </p:cNvSpPr>
          <p:nvPr/>
        </p:nvSpPr>
        <p:spPr>
          <a:xfrm>
            <a:off x="1751012" y="1300785"/>
            <a:ext cx="8689976" cy="1143835"/>
          </a:xfrm>
          <a:prstGeom prst="rect">
            <a:avLst/>
          </a:prstGeom>
        </p:spPr>
        <p:txBody>
          <a:bodyPr vert="horz" lIns="91440" tIns="45720" rIns="91440" bIns="45720" rtlCol="0" anchor="ctr">
            <a:normAutofit/>
          </a:bodyPr>
          <a:lstStyle>
            <a:lvl1pPr marL="0" algn="ctr" defTabSz="914400" rtl="0" eaLnBrk="1" latinLnBrk="0" hangingPunct="1">
              <a:lnSpc>
                <a:spcPct val="90000"/>
              </a:lnSpc>
              <a:spcBef>
                <a:spcPct val="0"/>
              </a:spcBef>
              <a:buNone/>
              <a:defRPr lang="en-US" sz="5200" kern="1200">
                <a:solidFill>
                  <a:schemeClr val="bg1"/>
                </a:solidFill>
                <a:latin typeface="+mj-lt"/>
                <a:ea typeface="+mn-ea"/>
                <a:cs typeface="Angsana New" panose="02020603050405020304" pitchFamily="18" charset="-34"/>
              </a:defRPr>
            </a:lvl1pPr>
          </a:lstStyle>
          <a:p>
            <a:endParaRPr lang="en-IN" sz="6600" b="1" dirty="0"/>
          </a:p>
        </p:txBody>
      </p:sp>
      <p:sp>
        <p:nvSpPr>
          <p:cNvPr id="5" name="Subtitle 2">
            <a:extLst>
              <a:ext uri="{FF2B5EF4-FFF2-40B4-BE49-F238E27FC236}">
                <a16:creationId xmlns:a16="http://schemas.microsoft.com/office/drawing/2014/main" id="{996B0E8B-CEA9-881C-92A5-36CBF56E769C}"/>
              </a:ext>
            </a:extLst>
          </p:cNvPr>
          <p:cNvSpPr txBox="1">
            <a:spLocks/>
          </p:cNvSpPr>
          <p:nvPr/>
        </p:nvSpPr>
        <p:spPr>
          <a:xfrm>
            <a:off x="2408903" y="3566652"/>
            <a:ext cx="8032085" cy="2624672"/>
          </a:xfrm>
          <a:prstGeom prst="rect">
            <a:avLst/>
          </a:prstGeom>
        </p:spPr>
        <p:txBody>
          <a:bodyPr>
            <a:noAutofit/>
          </a:bodyPr>
          <a:lst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32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hi-IN" b="1" dirty="0">
                <a:solidFill>
                  <a:schemeClr val="tx1"/>
                </a:solidFill>
              </a:rPr>
              <a:t>दीपक कुमार तनेजा</a:t>
            </a:r>
          </a:p>
          <a:p>
            <a:pPr algn="ctr">
              <a:lnSpc>
                <a:spcPct val="100000"/>
              </a:lnSpc>
            </a:pPr>
            <a:r>
              <a:rPr lang="hi-IN" b="1" dirty="0">
                <a:solidFill>
                  <a:schemeClr val="tx1"/>
                </a:solidFill>
              </a:rPr>
              <a:t>हिंदी अध्यापक, </a:t>
            </a:r>
          </a:p>
          <a:p>
            <a:pPr algn="ctr">
              <a:lnSpc>
                <a:spcPct val="100000"/>
              </a:lnSpc>
            </a:pPr>
            <a:r>
              <a:rPr lang="hi-IN" b="1" dirty="0">
                <a:solidFill>
                  <a:schemeClr val="tx1"/>
                </a:solidFill>
              </a:rPr>
              <a:t>बठिंडा, पंजाब </a:t>
            </a:r>
            <a:endParaRPr lang="en-IN" b="1" dirty="0">
              <a:solidFill>
                <a:schemeClr val="tx1"/>
              </a:solidFill>
            </a:endParaRPr>
          </a:p>
          <a:p>
            <a:pPr algn="ctr">
              <a:lnSpc>
                <a:spcPct val="100000"/>
              </a:lnSpc>
            </a:pPr>
            <a:r>
              <a:rPr lang="en-IN" b="1" dirty="0">
                <a:solidFill>
                  <a:schemeClr val="tx1"/>
                </a:solidFill>
              </a:rPr>
              <a:t>Email- dkdrmn@gmail.com</a:t>
            </a:r>
            <a:endParaRPr lang="hi-IN" b="1" dirty="0">
              <a:solidFill>
                <a:schemeClr val="tx1"/>
              </a:solidFill>
            </a:endParaRPr>
          </a:p>
          <a:p>
            <a:pPr algn="just"/>
            <a:endParaRPr lang="en-IN" sz="3600" dirty="0"/>
          </a:p>
        </p:txBody>
      </p:sp>
      <p:sp>
        <p:nvSpPr>
          <p:cNvPr id="6" name="TextBox 5">
            <a:extLst>
              <a:ext uri="{FF2B5EF4-FFF2-40B4-BE49-F238E27FC236}">
                <a16:creationId xmlns:a16="http://schemas.microsoft.com/office/drawing/2014/main" id="{1A634CCF-6C3D-F323-B053-AF11A6288505}"/>
              </a:ext>
            </a:extLst>
          </p:cNvPr>
          <p:cNvSpPr txBox="1"/>
          <p:nvPr/>
        </p:nvSpPr>
        <p:spPr>
          <a:xfrm>
            <a:off x="1426645" y="995539"/>
            <a:ext cx="9959009" cy="1754326"/>
          </a:xfrm>
          <a:prstGeom prst="rect">
            <a:avLst/>
          </a:prstGeom>
          <a:noFill/>
        </p:spPr>
        <p:txBody>
          <a:bodyPr wrap="square">
            <a:spAutoFit/>
          </a:bodyPr>
          <a:lstStyle/>
          <a:p>
            <a:pPr algn="ctr"/>
            <a:r>
              <a:rPr lang="hi-IN" sz="7200" b="1" dirty="0"/>
              <a:t>हिंदी व्याकरण</a:t>
            </a:r>
          </a:p>
          <a:p>
            <a:pPr algn="ctr"/>
            <a:r>
              <a:rPr lang="hi-IN" sz="3600" dirty="0"/>
              <a:t>हिंदी व्याकरण की परिभाषा व प्रमुख भाग</a:t>
            </a:r>
            <a:endParaRPr lang="hi-IN" sz="4800" dirty="0"/>
          </a:p>
        </p:txBody>
      </p:sp>
      <p:pic>
        <p:nvPicPr>
          <p:cNvPr id="8" name="Picture 7">
            <a:extLst>
              <a:ext uri="{FF2B5EF4-FFF2-40B4-BE49-F238E27FC236}">
                <a16:creationId xmlns:a16="http://schemas.microsoft.com/office/drawing/2014/main" id="{9E7BEB85-3E94-5CBC-FF67-1A21305AFF46}"/>
              </a:ext>
            </a:extLst>
          </p:cNvPr>
          <p:cNvPicPr>
            <a:picLocks noChangeAspect="1"/>
          </p:cNvPicPr>
          <p:nvPr/>
        </p:nvPicPr>
        <p:blipFill>
          <a:blip r:embed="rId4">
            <a:clrChange>
              <a:clrFrom>
                <a:srgbClr val="FED9C1"/>
              </a:clrFrom>
              <a:clrTo>
                <a:srgbClr val="FED9C1">
                  <a:alpha val="0"/>
                </a:srgbClr>
              </a:clrTo>
            </a:clrChange>
          </a:blip>
          <a:stretch>
            <a:fillRect/>
          </a:stretch>
        </p:blipFill>
        <p:spPr>
          <a:xfrm>
            <a:off x="2203296" y="3429000"/>
            <a:ext cx="2046184" cy="250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Box 2">
            <a:extLst>
              <a:ext uri="{FF2B5EF4-FFF2-40B4-BE49-F238E27FC236}">
                <a16:creationId xmlns:a16="http://schemas.microsoft.com/office/drawing/2014/main" id="{3EDA14C1-A05E-2353-F713-6D6F310B9C03}"/>
              </a:ext>
            </a:extLst>
          </p:cNvPr>
          <p:cNvSpPr txBox="1"/>
          <p:nvPr/>
        </p:nvSpPr>
        <p:spPr>
          <a:xfrm>
            <a:off x="2408903" y="3128462"/>
            <a:ext cx="8032085" cy="400110"/>
          </a:xfrm>
          <a:prstGeom prst="rect">
            <a:avLst/>
          </a:prstGeom>
          <a:noFill/>
        </p:spPr>
        <p:txBody>
          <a:bodyPr wrap="square">
            <a:spAutoFit/>
          </a:bodyPr>
          <a:lstStyle/>
          <a:p>
            <a:pPr algn="ctr"/>
            <a:r>
              <a:rPr lang="en-IN" sz="2000" b="1" dirty="0" err="1"/>
              <a:t>प्रस्तुत</a:t>
            </a:r>
            <a:r>
              <a:rPr lang="en-IN" sz="2000" b="1" dirty="0"/>
              <a:t> </a:t>
            </a:r>
            <a:r>
              <a:rPr lang="en-IN" sz="2000" b="1" dirty="0" err="1"/>
              <a:t>कर्ता</a:t>
            </a:r>
            <a:endParaRPr lang="en-IN" sz="2000" b="1" dirty="0"/>
          </a:p>
        </p:txBody>
      </p:sp>
      <p:pic>
        <p:nvPicPr>
          <p:cNvPr id="7" name="luvvoice.com-20250903-wzthAH">
            <a:hlinkClick r:id="" action="ppaction://media"/>
            <a:extLst>
              <a:ext uri="{FF2B5EF4-FFF2-40B4-BE49-F238E27FC236}">
                <a16:creationId xmlns:a16="http://schemas.microsoft.com/office/drawing/2014/main" id="{5EF06628-27EB-A597-D468-262678C5D5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98292" y="3128462"/>
            <a:ext cx="487362" cy="487362"/>
          </a:xfrm>
          <a:prstGeom prst="rect">
            <a:avLst/>
          </a:prstGeom>
        </p:spPr>
      </p:pic>
    </p:spTree>
    <p:extLst>
      <p:ext uri="{BB962C8B-B14F-4D97-AF65-F5344CB8AC3E}">
        <p14:creationId xmlns:p14="http://schemas.microsoft.com/office/powerpoint/2010/main" val="361375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par>
                          <p:cTn id="15" fill="hold">
                            <p:stCondLst>
                              <p:cond delay="0"/>
                            </p:stCondLst>
                            <p:childTnLst>
                              <p:par>
                                <p:cTn id="16" presetID="1" presetClass="mediacall" presetSubtype="0" fill="hold" nodeType="afterEffect">
                                  <p:stCondLst>
                                    <p:cond delay="0"/>
                                  </p:stCondLst>
                                  <p:childTnLst>
                                    <p:cmd type="call" cmd="playFrom(0.0)">
                                      <p:cBhvr>
                                        <p:cTn id="17" dur="1833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8" fill="hold" display="0">
                  <p:stCondLst>
                    <p:cond delay="indefinite"/>
                  </p:stCondLst>
                  <p:endCondLst>
                    <p:cond evt="onStopAudio" delay="0">
                      <p:tgtEl>
                        <p:sldTgt/>
                      </p:tgtEl>
                    </p:cond>
                  </p:endCondLst>
                </p:cTn>
                <p:tgtEl>
                  <p:spTgt spid="7"/>
                </p:tgtEl>
              </p:cMediaNode>
            </p:audio>
          </p:childTnLst>
        </p:cTn>
      </p:par>
    </p:tnLst>
    <p:bldLst>
      <p:bldP spid="4" grpId="0"/>
      <p:bldP spid="5" grpId="0"/>
      <p:bldP spid="6"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CEB3BFF-C12D-7FCF-084F-3B571D2EBC43}"/>
              </a:ext>
            </a:extLst>
          </p:cNvPr>
          <p:cNvSpPr txBox="1"/>
          <p:nvPr/>
        </p:nvSpPr>
        <p:spPr>
          <a:xfrm>
            <a:off x="875071" y="648929"/>
            <a:ext cx="10441858" cy="4524315"/>
          </a:xfrm>
          <a:prstGeom prst="rect">
            <a:avLst/>
          </a:prstGeom>
          <a:noFill/>
        </p:spPr>
        <p:txBody>
          <a:bodyPr wrap="square">
            <a:spAutoFit/>
          </a:bodyPr>
          <a:lstStyle/>
          <a:p>
            <a:pPr algn="just" defTabSz="914400">
              <a:spcBef>
                <a:spcPct val="20000"/>
              </a:spcBef>
              <a:buClrTx/>
            </a:pPr>
            <a:r>
              <a:rPr lang="hi-IN" sz="3200" dirty="0">
                <a:solidFill>
                  <a:schemeClr val="tx1"/>
                </a:solidFill>
                <a:latin typeface="Calibri"/>
              </a:rPr>
              <a:t>नमस्कार दोस्तो, हिंदी व्याकरण से संबधित </a:t>
            </a:r>
            <a:r>
              <a:rPr lang="en-IN" sz="3200" dirty="0">
                <a:solidFill>
                  <a:schemeClr val="tx1"/>
                </a:solidFill>
                <a:latin typeface="Calibri"/>
              </a:rPr>
              <a:t>PPT</a:t>
            </a:r>
            <a:r>
              <a:rPr lang="hi-IN" sz="3200" dirty="0">
                <a:solidFill>
                  <a:schemeClr val="tx1"/>
                </a:solidFill>
                <a:latin typeface="Calibri"/>
              </a:rPr>
              <a:t> ऑनलाइन बड़ी मुश्किल से मिलती है और यदि मिलती भी है तो फोंट्स का चक्कर पड़ जाता है इन मुश्किलों का निराकरण करते हुए हिंदी विषय से संबधित </a:t>
            </a:r>
            <a:r>
              <a:rPr lang="en-IN" sz="3200" dirty="0">
                <a:solidFill>
                  <a:schemeClr val="tx1"/>
                </a:solidFill>
                <a:latin typeface="Calibri"/>
              </a:rPr>
              <a:t>PPT</a:t>
            </a:r>
            <a:r>
              <a:rPr lang="hi-IN" sz="3200" dirty="0">
                <a:solidFill>
                  <a:schemeClr val="tx1"/>
                </a:solidFill>
                <a:latin typeface="Calibri"/>
              </a:rPr>
              <a:t> बनाने का प्रयास किया है। जो आपके सहयोग के बिना अधूरा रहेगा सो इस विडियो को अंत तक ज़रुर देखें</a:t>
            </a:r>
            <a:r>
              <a:rPr lang="en-IN" sz="3200" dirty="0">
                <a:solidFill>
                  <a:schemeClr val="tx1"/>
                </a:solidFill>
                <a:latin typeface="Calibri"/>
              </a:rPr>
              <a:t>I</a:t>
            </a:r>
            <a:r>
              <a:rPr lang="hi-IN" sz="3200" dirty="0">
                <a:solidFill>
                  <a:schemeClr val="tx1"/>
                </a:solidFill>
                <a:latin typeface="Calibri"/>
              </a:rPr>
              <a:t> इस पीपीटी को डाउनलोड करने के बारे में अंत में बताया गया है। मेरे इस चैनल को सब्सक्राइब  </a:t>
            </a:r>
            <a:r>
              <a:rPr lang="en-US" sz="3200" dirty="0">
                <a:solidFill>
                  <a:schemeClr val="tx1"/>
                </a:solidFill>
                <a:latin typeface="Calibri"/>
              </a:rPr>
              <a:t>    </a:t>
            </a:r>
            <a:r>
              <a:rPr lang="hi-IN" sz="3200" dirty="0">
                <a:solidFill>
                  <a:schemeClr val="tx1"/>
                </a:solidFill>
                <a:latin typeface="Calibri"/>
              </a:rPr>
              <a:t>   का बटन दबाकर सब्सक्राइब ज़रूर करें तथा </a:t>
            </a:r>
            <a:r>
              <a:rPr lang="en-US" sz="3200" dirty="0">
                <a:solidFill>
                  <a:schemeClr val="tx1"/>
                </a:solidFill>
                <a:latin typeface="Calibri"/>
              </a:rPr>
              <a:t> </a:t>
            </a:r>
            <a:r>
              <a:rPr lang="hi-IN" sz="3200" dirty="0">
                <a:solidFill>
                  <a:schemeClr val="tx1"/>
                </a:solidFill>
                <a:latin typeface="Calibri"/>
              </a:rPr>
              <a:t>बेल का आइकॉन</a:t>
            </a:r>
            <a:r>
              <a:rPr lang="en-US" sz="3200" dirty="0">
                <a:solidFill>
                  <a:schemeClr val="tx1"/>
                </a:solidFill>
                <a:latin typeface="Calibri"/>
              </a:rPr>
              <a:t> </a:t>
            </a:r>
            <a:r>
              <a:rPr lang="hi-IN" sz="3200" dirty="0">
                <a:solidFill>
                  <a:schemeClr val="tx1"/>
                </a:solidFill>
                <a:latin typeface="Calibri"/>
              </a:rPr>
              <a:t>ज़रुर दबाएँ</a:t>
            </a:r>
            <a:r>
              <a:rPr lang="en-IN" sz="3200" dirty="0">
                <a:solidFill>
                  <a:schemeClr val="tx1"/>
                </a:solidFill>
              </a:rPr>
              <a:t> ।</a:t>
            </a:r>
            <a:endParaRPr lang="hi-IN" sz="3200" dirty="0">
              <a:solidFill>
                <a:schemeClr val="tx1"/>
              </a:solidFill>
              <a:latin typeface="Calibri"/>
            </a:endParaRPr>
          </a:p>
        </p:txBody>
      </p:sp>
      <p:pic>
        <p:nvPicPr>
          <p:cNvPr id="6" name="Picture 5">
            <a:extLst>
              <a:ext uri="{FF2B5EF4-FFF2-40B4-BE49-F238E27FC236}">
                <a16:creationId xmlns:a16="http://schemas.microsoft.com/office/drawing/2014/main" id="{5CD80F02-6797-9E16-1C92-D0FB5264346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920964" y="3333137"/>
            <a:ext cx="1799304" cy="973392"/>
          </a:xfrm>
          <a:prstGeom prst="rect">
            <a:avLst/>
          </a:prstGeom>
        </p:spPr>
      </p:pic>
      <p:pic>
        <p:nvPicPr>
          <p:cNvPr id="7" name="Picture 6">
            <a:extLst>
              <a:ext uri="{FF2B5EF4-FFF2-40B4-BE49-F238E27FC236}">
                <a16:creationId xmlns:a16="http://schemas.microsoft.com/office/drawing/2014/main" id="{B547537E-FCD3-D806-43A4-2BB4015095CE}"/>
              </a:ext>
            </a:extLst>
          </p:cNvPr>
          <p:cNvPicPr>
            <a:picLocks noChangeAspect="1"/>
          </p:cNvPicPr>
          <p:nvPr/>
        </p:nvPicPr>
        <p:blipFill>
          <a:blip r:embed="rId5">
            <a:duotone>
              <a:schemeClr val="accent6">
                <a:shade val="45000"/>
                <a:satMod val="135000"/>
              </a:schemeClr>
              <a:prstClr val="white"/>
            </a:duotone>
          </a:blip>
          <a:stretch>
            <a:fillRect/>
          </a:stretch>
        </p:blipFill>
        <p:spPr>
          <a:xfrm>
            <a:off x="7858547" y="4067680"/>
            <a:ext cx="465756" cy="477698"/>
          </a:xfrm>
          <a:prstGeom prst="rect">
            <a:avLst/>
          </a:prstGeom>
        </p:spPr>
      </p:pic>
      <p:pic>
        <p:nvPicPr>
          <p:cNvPr id="2" name="luvvoice.com-20250903-lXmSTO">
            <a:hlinkClick r:id="" action="ppaction://media"/>
            <a:extLst>
              <a:ext uri="{FF2B5EF4-FFF2-40B4-BE49-F238E27FC236}">
                <a16:creationId xmlns:a16="http://schemas.microsoft.com/office/drawing/2014/main" id="{21086CA1-5956-3C09-D114-848C7D9F009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0" y="4851247"/>
            <a:ext cx="487362" cy="487362"/>
          </a:xfrm>
          <a:prstGeom prst="rect">
            <a:avLst/>
          </a:prstGeom>
        </p:spPr>
      </p:pic>
    </p:spTree>
    <p:extLst>
      <p:ext uri="{BB962C8B-B14F-4D97-AF65-F5344CB8AC3E}">
        <p14:creationId xmlns:p14="http://schemas.microsoft.com/office/powerpoint/2010/main" val="168583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880" fill="hold"/>
                                        <p:tgtEl>
                                          <p:spTgt spid="2"/>
                                        </p:tgtEl>
                                      </p:cBhvr>
                                    </p:cmd>
                                  </p:childTnLst>
                                </p:cTn>
                              </p:par>
                              <p:par>
                                <p:cTn id="7" presetID="6" presetClass="entr" presetSubtype="16"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animEffect transition="in" filter="circle(in)">
                                      <p:cBhvr>
                                        <p:cTn id="9"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9ACCC5-45EA-E160-8CE8-F03CD93E9089}"/>
              </a:ext>
            </a:extLst>
          </p:cNvPr>
          <p:cNvSpPr txBox="1"/>
          <p:nvPr/>
        </p:nvSpPr>
        <p:spPr>
          <a:xfrm>
            <a:off x="1632155" y="826245"/>
            <a:ext cx="9864342" cy="861774"/>
          </a:xfrm>
          <a:prstGeom prst="rect">
            <a:avLst/>
          </a:prstGeom>
          <a:noFill/>
        </p:spPr>
        <p:txBody>
          <a:bodyPr wrap="square">
            <a:spAutoFit/>
          </a:bodyPr>
          <a:lstStyle/>
          <a:p>
            <a:r>
              <a:rPr lang="hi-IN" sz="5000" b="1" dirty="0"/>
              <a:t>हिंदी व्याकरण की परिभाषा</a:t>
            </a:r>
          </a:p>
        </p:txBody>
      </p:sp>
      <p:sp>
        <p:nvSpPr>
          <p:cNvPr id="9" name="TextBox 8">
            <a:extLst>
              <a:ext uri="{FF2B5EF4-FFF2-40B4-BE49-F238E27FC236}">
                <a16:creationId xmlns:a16="http://schemas.microsoft.com/office/drawing/2014/main" id="{0719C1B6-DF08-8C80-A92E-3E3F6BB5B17B}"/>
              </a:ext>
            </a:extLst>
          </p:cNvPr>
          <p:cNvSpPr txBox="1"/>
          <p:nvPr/>
        </p:nvSpPr>
        <p:spPr>
          <a:xfrm>
            <a:off x="1334600" y="1841908"/>
            <a:ext cx="9864342" cy="3046988"/>
          </a:xfrm>
          <a:prstGeom prst="rect">
            <a:avLst/>
          </a:prstGeom>
          <a:noFill/>
        </p:spPr>
        <p:txBody>
          <a:bodyPr wrap="square">
            <a:spAutoFit/>
          </a:bodyPr>
          <a:lstStyle/>
          <a:p>
            <a:pPr algn="just"/>
            <a:r>
              <a:rPr lang="hi-IN" sz="3200" b="1" dirty="0"/>
              <a:t>परिभाषा: </a:t>
            </a:r>
            <a:r>
              <a:rPr lang="hi-IN" sz="3200" dirty="0"/>
              <a:t>हिंदी व्याकरण वह शास्त्र है जो हिंदी भाषा के शुद्ध प्रयोग, संरचना और नियमों का अध्ययन करता है।</a:t>
            </a:r>
          </a:p>
          <a:p>
            <a:pPr algn="just"/>
            <a:r>
              <a:rPr lang="hi-IN" sz="3200" dirty="0"/>
              <a:t>	यह भाषा को व्यवस्थित, स्पष्ट और प्रभावशाली बनाने में सहायक होता है।</a:t>
            </a:r>
          </a:p>
          <a:p>
            <a:pPr algn="just"/>
            <a:r>
              <a:rPr lang="hi-IN" sz="3200" b="1" dirty="0"/>
              <a:t>उदाहरण: </a:t>
            </a:r>
            <a:r>
              <a:rPr lang="hi-IN" sz="3200" dirty="0"/>
              <a:t>"राम स्कूल जाता है" बनाम "राम स्कूल जाती है” सही वाक्य चयन व्याकरण से ही संभव है।</a:t>
            </a:r>
          </a:p>
        </p:txBody>
      </p:sp>
      <p:pic>
        <p:nvPicPr>
          <p:cNvPr id="2" name="luvvoice.com-20250903-2DOdYz">
            <a:hlinkClick r:id="" action="ppaction://media"/>
            <a:extLst>
              <a:ext uri="{FF2B5EF4-FFF2-40B4-BE49-F238E27FC236}">
                <a16:creationId xmlns:a16="http://schemas.microsoft.com/office/drawing/2014/main" id="{6B606E34-2F09-8B6B-DF25-1A078B35AAB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08638" y="4969439"/>
            <a:ext cx="487362" cy="487362"/>
          </a:xfrm>
          <a:prstGeom prst="rect">
            <a:avLst/>
          </a:prstGeom>
        </p:spPr>
      </p:pic>
    </p:spTree>
    <p:extLst>
      <p:ext uri="{BB962C8B-B14F-4D97-AF65-F5344CB8AC3E}">
        <p14:creationId xmlns:p14="http://schemas.microsoft.com/office/powerpoint/2010/main" val="103799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8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913CA3-9FCF-EDDF-E890-0568E96CBC4C}"/>
              </a:ext>
            </a:extLst>
          </p:cNvPr>
          <p:cNvSpPr txBox="1"/>
          <p:nvPr/>
        </p:nvSpPr>
        <p:spPr>
          <a:xfrm>
            <a:off x="1408471" y="857553"/>
            <a:ext cx="9466006" cy="861774"/>
          </a:xfrm>
          <a:prstGeom prst="rect">
            <a:avLst/>
          </a:prstGeom>
          <a:noFill/>
        </p:spPr>
        <p:txBody>
          <a:bodyPr wrap="square">
            <a:spAutoFit/>
          </a:bodyPr>
          <a:lstStyle/>
          <a:p>
            <a:r>
              <a:rPr lang="hi-IN" sz="5000" b="1" dirty="0"/>
              <a:t>हिंदी व्याकरण के प्रमुख भाग</a:t>
            </a:r>
          </a:p>
        </p:txBody>
      </p:sp>
      <p:sp>
        <p:nvSpPr>
          <p:cNvPr id="7" name="TextBox 6">
            <a:extLst>
              <a:ext uri="{FF2B5EF4-FFF2-40B4-BE49-F238E27FC236}">
                <a16:creationId xmlns:a16="http://schemas.microsoft.com/office/drawing/2014/main" id="{1D4746A2-6CC3-10D5-9F9C-CBC23B050841}"/>
              </a:ext>
            </a:extLst>
          </p:cNvPr>
          <p:cNvSpPr txBox="1"/>
          <p:nvPr/>
        </p:nvSpPr>
        <p:spPr>
          <a:xfrm>
            <a:off x="1592826" y="2558534"/>
            <a:ext cx="7553632" cy="2062103"/>
          </a:xfrm>
          <a:prstGeom prst="rect">
            <a:avLst/>
          </a:prstGeom>
          <a:noFill/>
        </p:spPr>
        <p:txBody>
          <a:bodyPr wrap="square">
            <a:spAutoFit/>
          </a:bodyPr>
          <a:lstStyle/>
          <a:p>
            <a:r>
              <a:rPr lang="hi-IN" sz="3200" dirty="0"/>
              <a:t>हिंदी व्याकरण के प्रमुख तीन भाग हैं </a:t>
            </a:r>
          </a:p>
          <a:p>
            <a:r>
              <a:rPr lang="hi-IN" sz="3200" dirty="0"/>
              <a:t>1. वर्ण विचार</a:t>
            </a:r>
          </a:p>
          <a:p>
            <a:r>
              <a:rPr lang="hi-IN" sz="3200" dirty="0"/>
              <a:t>2. शब्द विचार </a:t>
            </a:r>
          </a:p>
          <a:p>
            <a:r>
              <a:rPr lang="hi-IN" sz="3200" dirty="0"/>
              <a:t>3. वाक्य विचार </a:t>
            </a:r>
            <a:endParaRPr lang="en-IN" sz="3200" dirty="0"/>
          </a:p>
        </p:txBody>
      </p:sp>
      <p:pic>
        <p:nvPicPr>
          <p:cNvPr id="3" name="Picture 2">
            <a:extLst>
              <a:ext uri="{FF2B5EF4-FFF2-40B4-BE49-F238E27FC236}">
                <a16:creationId xmlns:a16="http://schemas.microsoft.com/office/drawing/2014/main" id="{1023E60B-E7B4-47FE-48EA-E5D6729B248F}"/>
              </a:ext>
            </a:extLst>
          </p:cNvPr>
          <p:cNvPicPr>
            <a:picLocks noChangeAspect="1"/>
          </p:cNvPicPr>
          <p:nvPr/>
        </p:nvPicPr>
        <p:blipFill>
          <a:blip r:embed="rId4">
            <a:clrChange>
              <a:clrFrom>
                <a:srgbClr val="FFFFC1"/>
              </a:clrFrom>
              <a:clrTo>
                <a:srgbClr val="FFFFC1">
                  <a:alpha val="0"/>
                </a:srgbClr>
              </a:clrTo>
            </a:clrChange>
            <a:grayscl/>
            <a:extLst>
              <a:ext uri="{BEBA8EAE-BF5A-486C-A8C5-ECC9F3942E4B}">
                <a14:imgProps xmlns:a14="http://schemas.microsoft.com/office/drawing/2010/main">
                  <a14:imgLayer r:embed="rId5">
                    <a14:imgEffect>
                      <a14:brightnessContrast bright="40000"/>
                    </a14:imgEffect>
                  </a14:imgLayer>
                </a14:imgProps>
              </a:ext>
            </a:extLst>
          </a:blip>
          <a:stretch>
            <a:fillRect/>
          </a:stretch>
        </p:blipFill>
        <p:spPr>
          <a:xfrm>
            <a:off x="8280400" y="1789470"/>
            <a:ext cx="2677651" cy="4016477"/>
          </a:xfrm>
          <a:prstGeom prst="rect">
            <a:avLst/>
          </a:prstGeom>
        </p:spPr>
      </p:pic>
      <p:pic>
        <p:nvPicPr>
          <p:cNvPr id="4" name="luvvoice.com-20250903-RtQNMF">
            <a:hlinkClick r:id="" action="ppaction://media"/>
            <a:extLst>
              <a:ext uri="{FF2B5EF4-FFF2-40B4-BE49-F238E27FC236}">
                <a16:creationId xmlns:a16="http://schemas.microsoft.com/office/drawing/2014/main" id="{52DE93E5-EB95-E5E5-684F-6EFB4F739D5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26113" y="5097463"/>
            <a:ext cx="487362" cy="487362"/>
          </a:xfrm>
          <a:prstGeom prst="rect">
            <a:avLst/>
          </a:prstGeom>
        </p:spPr>
      </p:pic>
    </p:spTree>
    <p:extLst>
      <p:ext uri="{BB962C8B-B14F-4D97-AF65-F5344CB8AC3E}">
        <p14:creationId xmlns:p14="http://schemas.microsoft.com/office/powerpoint/2010/main" val="368913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7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5337-14DF-86A3-1B20-9F629EB1196F}"/>
              </a:ext>
            </a:extLst>
          </p:cNvPr>
          <p:cNvSpPr>
            <a:spLocks noGrp="1"/>
          </p:cNvSpPr>
          <p:nvPr>
            <p:ph type="title"/>
          </p:nvPr>
        </p:nvSpPr>
        <p:spPr>
          <a:xfrm>
            <a:off x="1376516" y="804519"/>
            <a:ext cx="9678338" cy="1049235"/>
          </a:xfrm>
        </p:spPr>
        <p:txBody>
          <a:bodyPr>
            <a:noAutofit/>
          </a:bodyPr>
          <a:lstStyle/>
          <a:p>
            <a:r>
              <a:rPr lang="hi-IN" sz="5400" b="1" dirty="0"/>
              <a:t>वर्ण विचार:- परिभाषा</a:t>
            </a:r>
            <a:endParaRPr lang="en-IN" sz="5400" b="1" dirty="0"/>
          </a:p>
        </p:txBody>
      </p:sp>
      <p:sp>
        <p:nvSpPr>
          <p:cNvPr id="3" name="Content Placeholder 2">
            <a:extLst>
              <a:ext uri="{FF2B5EF4-FFF2-40B4-BE49-F238E27FC236}">
                <a16:creationId xmlns:a16="http://schemas.microsoft.com/office/drawing/2014/main" id="{3CB580EE-F667-1EA8-2051-678B7C676780}"/>
              </a:ext>
            </a:extLst>
          </p:cNvPr>
          <p:cNvSpPr>
            <a:spLocks noGrp="1"/>
          </p:cNvSpPr>
          <p:nvPr>
            <p:ph idx="1"/>
          </p:nvPr>
        </p:nvSpPr>
        <p:spPr>
          <a:xfrm>
            <a:off x="1534696" y="2015732"/>
            <a:ext cx="9678338" cy="4168758"/>
          </a:xfrm>
        </p:spPr>
        <p:txBody>
          <a:bodyPr>
            <a:normAutofit/>
          </a:bodyPr>
          <a:lstStyle/>
          <a:p>
            <a:pPr marL="0" indent="0" algn="just">
              <a:lnSpc>
                <a:spcPct val="100000"/>
              </a:lnSpc>
              <a:buNone/>
            </a:pPr>
            <a:r>
              <a:rPr lang="hi-IN" sz="2800" dirty="0"/>
              <a:t>वर्ण विचार व्याकरण का वह भाग है जो भाषा की सबसे छोटी इकाई, यानि वर्ण (अक्षर या ध्वनि), के आकार, भेद, उच्चारण और उनके मेल से शब्द बनाने के नियमों पर विचार करता है।</a:t>
            </a:r>
          </a:p>
          <a:p>
            <a:pPr marL="0" indent="0" algn="ctr">
              <a:lnSpc>
                <a:spcPct val="100000"/>
              </a:lnSpc>
              <a:buNone/>
            </a:pPr>
            <a:r>
              <a:rPr lang="hi-IN" sz="2800" b="1" dirty="0"/>
              <a:t>वर्ण की परिभाषा</a:t>
            </a:r>
          </a:p>
          <a:p>
            <a:pPr algn="just">
              <a:lnSpc>
                <a:spcPct val="100000"/>
              </a:lnSpc>
            </a:pPr>
            <a:r>
              <a:rPr lang="hi-IN" sz="2800" dirty="0"/>
              <a:t>वर्ण वह छोटी से छोटी ध्वनि है जिसके और अधिक टुकड़े नहीं किए जा सकते।</a:t>
            </a:r>
          </a:p>
          <a:p>
            <a:pPr algn="just">
              <a:lnSpc>
                <a:spcPct val="100000"/>
              </a:lnSpc>
            </a:pPr>
            <a:r>
              <a:rPr lang="hi-IN" sz="2800" dirty="0"/>
              <a:t>वर्ण को अक्षर भी कहते हैं। </a:t>
            </a:r>
            <a:endParaRPr lang="en-IN" sz="2800" dirty="0"/>
          </a:p>
        </p:txBody>
      </p:sp>
      <p:pic>
        <p:nvPicPr>
          <p:cNvPr id="4" name="luvvoice.com-20250903-7nitDJ">
            <a:hlinkClick r:id="" action="ppaction://media"/>
            <a:extLst>
              <a:ext uri="{FF2B5EF4-FFF2-40B4-BE49-F238E27FC236}">
                <a16:creationId xmlns:a16="http://schemas.microsoft.com/office/drawing/2014/main" id="{BBF20F0D-791E-4671-3F33-65C1139B5F8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rot="21443791">
            <a:off x="6845377" y="4763475"/>
            <a:ext cx="487363" cy="487363"/>
          </a:xfrm>
          <a:prstGeom prst="rect">
            <a:avLst/>
          </a:prstGeom>
        </p:spPr>
      </p:pic>
    </p:spTree>
    <p:extLst>
      <p:ext uri="{BB962C8B-B14F-4D97-AF65-F5344CB8AC3E}">
        <p14:creationId xmlns:p14="http://schemas.microsoft.com/office/powerpoint/2010/main" val="35039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0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CB9A6-4584-DCDE-28AC-A733F23E7D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95F2DD-5EC7-6EF0-C52E-6C9EBAAE15F1}"/>
              </a:ext>
            </a:extLst>
          </p:cNvPr>
          <p:cNvSpPr>
            <a:spLocks noGrp="1"/>
          </p:cNvSpPr>
          <p:nvPr>
            <p:ph type="title"/>
          </p:nvPr>
        </p:nvSpPr>
        <p:spPr>
          <a:xfrm>
            <a:off x="1376516" y="804519"/>
            <a:ext cx="9678338" cy="1049235"/>
          </a:xfrm>
        </p:spPr>
        <p:txBody>
          <a:bodyPr>
            <a:noAutofit/>
          </a:bodyPr>
          <a:lstStyle/>
          <a:p>
            <a:r>
              <a:rPr lang="hi-IN" sz="5400" b="1" dirty="0"/>
              <a:t>वर्ण विचार:- वर्णों का वर्गीकरण:</a:t>
            </a:r>
            <a:endParaRPr lang="en-IN" sz="5400" b="1" dirty="0"/>
          </a:p>
        </p:txBody>
      </p:sp>
      <p:sp>
        <p:nvSpPr>
          <p:cNvPr id="3" name="Content Placeholder 2">
            <a:extLst>
              <a:ext uri="{FF2B5EF4-FFF2-40B4-BE49-F238E27FC236}">
                <a16:creationId xmlns:a16="http://schemas.microsoft.com/office/drawing/2014/main" id="{89996726-FFF6-FA3C-3E31-DA353B072B19}"/>
              </a:ext>
            </a:extLst>
          </p:cNvPr>
          <p:cNvSpPr>
            <a:spLocks noGrp="1"/>
          </p:cNvSpPr>
          <p:nvPr>
            <p:ph idx="1"/>
          </p:nvPr>
        </p:nvSpPr>
        <p:spPr>
          <a:xfrm>
            <a:off x="1534696" y="1937076"/>
            <a:ext cx="9678338" cy="4168758"/>
          </a:xfrm>
        </p:spPr>
        <p:txBody>
          <a:bodyPr>
            <a:normAutofit/>
          </a:bodyPr>
          <a:lstStyle/>
          <a:p>
            <a:pPr algn="just">
              <a:lnSpc>
                <a:spcPct val="100000"/>
              </a:lnSpc>
            </a:pPr>
            <a:r>
              <a:rPr lang="hi-IN" sz="2800" dirty="0"/>
              <a:t>वर्णों को स्वर और व्यंजन दो भागो में बाँटा जाता है।</a:t>
            </a:r>
          </a:p>
          <a:p>
            <a:pPr marL="0" indent="0" algn="just">
              <a:lnSpc>
                <a:spcPct val="100000"/>
              </a:lnSpc>
              <a:buNone/>
            </a:pPr>
            <a:r>
              <a:rPr lang="hi-IN" sz="2800" b="1" dirty="0"/>
              <a:t>1.स्वर: </a:t>
            </a:r>
            <a:r>
              <a:rPr lang="hi-IN" sz="2800" dirty="0"/>
              <a:t>जिन वर्णों के उच्चारण में कोई बाधा न हो और जो स्वतंत्र रूप से उच्चारित किए जाते हैं। </a:t>
            </a:r>
          </a:p>
          <a:p>
            <a:pPr marL="0" indent="0" algn="just">
              <a:lnSpc>
                <a:spcPct val="100000"/>
              </a:lnSpc>
              <a:buNone/>
            </a:pPr>
            <a:r>
              <a:rPr lang="hi-IN" sz="2800" dirty="0"/>
              <a:t>अ, आ, इ, ई, उ, ऊ, ऋ, ए, ऐ, ओ, औ, </a:t>
            </a:r>
          </a:p>
          <a:p>
            <a:pPr marL="0" indent="0" algn="just">
              <a:lnSpc>
                <a:spcPct val="100000"/>
              </a:lnSpc>
              <a:buNone/>
            </a:pPr>
            <a:r>
              <a:rPr lang="hi-IN" sz="2800" b="1" dirty="0"/>
              <a:t>2.व्यंजन: </a:t>
            </a:r>
            <a:r>
              <a:rPr lang="hi-IN" sz="2800" dirty="0"/>
              <a:t>जिन वर्णों के उच्चारण में स्वरों की सहायता लेनी पड़ती है।</a:t>
            </a:r>
          </a:p>
          <a:p>
            <a:pPr marL="0" indent="0" algn="just">
              <a:lnSpc>
                <a:spcPct val="100000"/>
              </a:lnSpc>
              <a:buNone/>
            </a:pPr>
            <a:r>
              <a:rPr lang="hi-IN" sz="2800" dirty="0"/>
              <a:t>क, ख, ग, घ, ................. व, श, ष, स, ह</a:t>
            </a:r>
          </a:p>
          <a:p>
            <a:pPr marL="0" indent="0" algn="just">
              <a:lnSpc>
                <a:spcPct val="100000"/>
              </a:lnSpc>
              <a:buNone/>
            </a:pPr>
            <a:r>
              <a:rPr lang="hi-IN" sz="2800" dirty="0"/>
              <a:t>कुल 11 स्वर और 39 व्यंजन मिलाकर कुल 44 वर्ण होते हैं। </a:t>
            </a:r>
          </a:p>
        </p:txBody>
      </p:sp>
      <p:pic>
        <p:nvPicPr>
          <p:cNvPr id="4" name="luvvoice.com-20250903-3NlKtD">
            <a:hlinkClick r:id="" action="ppaction://media"/>
            <a:extLst>
              <a:ext uri="{FF2B5EF4-FFF2-40B4-BE49-F238E27FC236}">
                <a16:creationId xmlns:a16="http://schemas.microsoft.com/office/drawing/2014/main" id="{AE160B70-2C38-5384-1E2D-6D0EDFFA559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460758" y="3429000"/>
            <a:ext cx="487362" cy="487363"/>
          </a:xfrm>
          <a:prstGeom prst="rect">
            <a:avLst/>
          </a:prstGeom>
        </p:spPr>
      </p:pic>
    </p:spTree>
    <p:extLst>
      <p:ext uri="{BB962C8B-B14F-4D97-AF65-F5344CB8AC3E}">
        <p14:creationId xmlns:p14="http://schemas.microsoft.com/office/powerpoint/2010/main" val="167304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68D60-FD25-D3C5-5AB9-E3516F742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3E8F89-9C6A-51D6-5A1B-18B022586BAF}"/>
              </a:ext>
            </a:extLst>
          </p:cNvPr>
          <p:cNvSpPr>
            <a:spLocks noGrp="1"/>
          </p:cNvSpPr>
          <p:nvPr>
            <p:ph type="title"/>
          </p:nvPr>
        </p:nvSpPr>
        <p:spPr>
          <a:xfrm>
            <a:off x="1376516" y="804519"/>
            <a:ext cx="9678338" cy="1049235"/>
          </a:xfrm>
        </p:spPr>
        <p:txBody>
          <a:bodyPr>
            <a:noAutofit/>
          </a:bodyPr>
          <a:lstStyle/>
          <a:p>
            <a:r>
              <a:rPr lang="hi-IN" sz="5000" b="1" dirty="0"/>
              <a:t>शब्द विचार:- परिभाषा</a:t>
            </a:r>
            <a:endParaRPr lang="en-IN" sz="5000" b="1" dirty="0"/>
          </a:p>
        </p:txBody>
      </p:sp>
      <p:sp>
        <p:nvSpPr>
          <p:cNvPr id="3" name="Content Placeholder 2">
            <a:extLst>
              <a:ext uri="{FF2B5EF4-FFF2-40B4-BE49-F238E27FC236}">
                <a16:creationId xmlns:a16="http://schemas.microsoft.com/office/drawing/2014/main" id="{5BC5B120-CB78-099F-E9CE-2B1A4D4B3C9A}"/>
              </a:ext>
            </a:extLst>
          </p:cNvPr>
          <p:cNvSpPr>
            <a:spLocks noGrp="1"/>
          </p:cNvSpPr>
          <p:nvPr>
            <p:ph idx="1"/>
          </p:nvPr>
        </p:nvSpPr>
        <p:spPr>
          <a:xfrm>
            <a:off x="1376516" y="1853754"/>
            <a:ext cx="9678338" cy="4168758"/>
          </a:xfrm>
        </p:spPr>
        <p:txBody>
          <a:bodyPr>
            <a:normAutofit/>
          </a:bodyPr>
          <a:lstStyle/>
          <a:p>
            <a:pPr algn="just">
              <a:lnSpc>
                <a:spcPct val="100000"/>
              </a:lnSpc>
            </a:pPr>
            <a:r>
              <a:rPr lang="hi-IN" sz="2800" dirty="0"/>
              <a:t>शब्द विचार, हिन्दी व्याकरण का एक महत्त्वपूर्ण अंग है जो शब्दों की परिभाषा, उनके प्रकारों (जैसे तत्सम, तद्भव, देशज, विदेशज), उनके निर्माण (जैसे संधि-विच्छेद, रूढ़, यौगिक, योगरूढ़) और वाक्य में उनके प्रयोग पर विचार करता है, ताकि भाषा की संरचना और अर्थ को समझा जा सके। </a:t>
            </a:r>
          </a:p>
          <a:p>
            <a:pPr marL="0" indent="0" algn="ctr">
              <a:lnSpc>
                <a:spcPct val="100000"/>
              </a:lnSpc>
              <a:buNone/>
            </a:pPr>
            <a:r>
              <a:rPr lang="hi-IN" sz="2800" b="1" dirty="0"/>
              <a:t>शब्द की परिभाषा</a:t>
            </a:r>
          </a:p>
          <a:p>
            <a:pPr algn="just">
              <a:lnSpc>
                <a:spcPct val="100000"/>
              </a:lnSpc>
            </a:pPr>
            <a:r>
              <a:rPr lang="hi-IN" sz="2800" dirty="0"/>
              <a:t>एक या एक से अधिक सार्थक वर्णों के समूह को शब्द कहते हैं। जिसका अर्थ हो, वही शब्द है।</a:t>
            </a:r>
          </a:p>
        </p:txBody>
      </p:sp>
      <p:pic>
        <p:nvPicPr>
          <p:cNvPr id="4" name="luvvoice.com-20250903-SmCY96">
            <a:hlinkClick r:id="" action="ppaction://media"/>
            <a:extLst>
              <a:ext uri="{FF2B5EF4-FFF2-40B4-BE49-F238E27FC236}">
                <a16:creationId xmlns:a16="http://schemas.microsoft.com/office/drawing/2014/main" id="{F7FA4A74-F9C8-256D-23B0-BBB4C5983DB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411169" y="5196098"/>
            <a:ext cx="487363" cy="487363"/>
          </a:xfrm>
          <a:prstGeom prst="rect">
            <a:avLst/>
          </a:prstGeom>
        </p:spPr>
      </p:pic>
    </p:spTree>
    <p:extLst>
      <p:ext uri="{BB962C8B-B14F-4D97-AF65-F5344CB8AC3E}">
        <p14:creationId xmlns:p14="http://schemas.microsoft.com/office/powerpoint/2010/main" val="342576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7E2E-FFA2-A001-F707-3968992B0E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180A81-2F4C-D93D-9F5D-168E2185BC10}"/>
              </a:ext>
            </a:extLst>
          </p:cNvPr>
          <p:cNvSpPr>
            <a:spLocks noGrp="1"/>
          </p:cNvSpPr>
          <p:nvPr>
            <p:ph type="title"/>
          </p:nvPr>
        </p:nvSpPr>
        <p:spPr>
          <a:xfrm>
            <a:off x="1376516" y="804519"/>
            <a:ext cx="9678338" cy="1049235"/>
          </a:xfrm>
        </p:spPr>
        <p:txBody>
          <a:bodyPr>
            <a:noAutofit/>
          </a:bodyPr>
          <a:lstStyle/>
          <a:p>
            <a:r>
              <a:rPr lang="hi-IN" sz="5000" b="1" dirty="0"/>
              <a:t>शब्द विचार :- शब्दों का वर्गीकरण</a:t>
            </a:r>
            <a:endParaRPr lang="en-IN" sz="5000" b="1" dirty="0"/>
          </a:p>
        </p:txBody>
      </p:sp>
      <p:sp>
        <p:nvSpPr>
          <p:cNvPr id="3" name="Content Placeholder 2">
            <a:extLst>
              <a:ext uri="{FF2B5EF4-FFF2-40B4-BE49-F238E27FC236}">
                <a16:creationId xmlns:a16="http://schemas.microsoft.com/office/drawing/2014/main" id="{6828B836-07F7-84A3-9C92-EEC66DA0A52F}"/>
              </a:ext>
            </a:extLst>
          </p:cNvPr>
          <p:cNvSpPr>
            <a:spLocks noGrp="1"/>
          </p:cNvSpPr>
          <p:nvPr>
            <p:ph idx="1"/>
          </p:nvPr>
        </p:nvSpPr>
        <p:spPr>
          <a:xfrm>
            <a:off x="1534696" y="1937076"/>
            <a:ext cx="9678338" cy="4168758"/>
          </a:xfrm>
        </p:spPr>
        <p:txBody>
          <a:bodyPr>
            <a:normAutofit/>
          </a:bodyPr>
          <a:lstStyle/>
          <a:p>
            <a:pPr algn="just">
              <a:lnSpc>
                <a:spcPct val="100000"/>
              </a:lnSpc>
            </a:pPr>
            <a:r>
              <a:rPr lang="hi-IN" sz="2800" dirty="0"/>
              <a:t>शब्द विचार के अंतर्गत शब्दों को मुख्य रूप से चार आधारों पर वर्गीकृत किया जाता है: </a:t>
            </a:r>
          </a:p>
          <a:p>
            <a:pPr marL="0" indent="0" algn="just">
              <a:lnSpc>
                <a:spcPct val="100000"/>
              </a:lnSpc>
              <a:buNone/>
            </a:pPr>
            <a:r>
              <a:rPr lang="hi-IN" sz="2800" dirty="0"/>
              <a:t>1. उत्पत्ति के आधार पर (तत्सम, तद्भव, देशज और विदेशी)</a:t>
            </a:r>
          </a:p>
          <a:p>
            <a:pPr marL="0" indent="0" algn="just">
              <a:lnSpc>
                <a:spcPct val="100000"/>
              </a:lnSpc>
              <a:buNone/>
            </a:pPr>
            <a:r>
              <a:rPr lang="hi-IN" sz="2800" dirty="0"/>
              <a:t>2. रचना के आधार पर (रूढ़, यौगिक और योगरूढ़)</a:t>
            </a:r>
          </a:p>
          <a:p>
            <a:pPr marL="0" indent="0" algn="just">
              <a:lnSpc>
                <a:spcPct val="100000"/>
              </a:lnSpc>
              <a:buNone/>
            </a:pPr>
            <a:r>
              <a:rPr lang="hi-IN" sz="2800" dirty="0"/>
              <a:t>3. अर्थ के आधार पर(सार्थक और निरर्थक) </a:t>
            </a:r>
          </a:p>
          <a:p>
            <a:pPr marL="0" indent="0" algn="just">
              <a:lnSpc>
                <a:spcPct val="100000"/>
              </a:lnSpc>
              <a:buNone/>
            </a:pPr>
            <a:r>
              <a:rPr lang="hi-IN" sz="2800" dirty="0"/>
              <a:t>4. प्रयोग के आधार पर (संज्ञा, सर्वनाम, क्रिया, विशेषण, क्रियाविशेषण, संबंधबोधक, समुच्चयबोधक और विस्मयादिबोधक) </a:t>
            </a:r>
          </a:p>
        </p:txBody>
      </p:sp>
      <p:pic>
        <p:nvPicPr>
          <p:cNvPr id="4" name="luvvoice.com-20250903-8ejBO7">
            <a:hlinkClick r:id="" action="ppaction://media"/>
            <a:extLst>
              <a:ext uri="{FF2B5EF4-FFF2-40B4-BE49-F238E27FC236}">
                <a16:creationId xmlns:a16="http://schemas.microsoft.com/office/drawing/2014/main" id="{284B6633-5667-06B7-F2F6-EFD7EA9279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856173" y="4021455"/>
            <a:ext cx="487362" cy="487362"/>
          </a:xfrm>
          <a:prstGeom prst="rect">
            <a:avLst/>
          </a:prstGeom>
        </p:spPr>
      </p:pic>
    </p:spTree>
    <p:extLst>
      <p:ext uri="{BB962C8B-B14F-4D97-AF65-F5344CB8AC3E}">
        <p14:creationId xmlns:p14="http://schemas.microsoft.com/office/powerpoint/2010/main" val="14655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8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74F78-165F-0F1F-2B9C-6F809B9706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829562-025F-AC16-8CC8-C9B6C9EA3434}"/>
              </a:ext>
            </a:extLst>
          </p:cNvPr>
          <p:cNvSpPr>
            <a:spLocks noGrp="1"/>
          </p:cNvSpPr>
          <p:nvPr>
            <p:ph type="title"/>
          </p:nvPr>
        </p:nvSpPr>
        <p:spPr>
          <a:xfrm>
            <a:off x="1534696" y="804519"/>
            <a:ext cx="9520158" cy="1049235"/>
          </a:xfrm>
        </p:spPr>
        <p:txBody>
          <a:bodyPr>
            <a:noAutofit/>
          </a:bodyPr>
          <a:lstStyle/>
          <a:p>
            <a:r>
              <a:rPr lang="hi-IN" sz="5000" b="1" dirty="0"/>
              <a:t>वाक्य विचार</a:t>
            </a:r>
            <a:r>
              <a:rPr lang="en-US" sz="5000" b="1" dirty="0"/>
              <a:t>: </a:t>
            </a:r>
            <a:r>
              <a:rPr lang="hi-IN" sz="5000" b="1" dirty="0"/>
              <a:t>परिभाषा</a:t>
            </a:r>
            <a:endParaRPr lang="en-IN" sz="5000" b="1" dirty="0"/>
          </a:p>
        </p:txBody>
      </p:sp>
      <p:sp>
        <p:nvSpPr>
          <p:cNvPr id="3" name="Content Placeholder 2">
            <a:extLst>
              <a:ext uri="{FF2B5EF4-FFF2-40B4-BE49-F238E27FC236}">
                <a16:creationId xmlns:a16="http://schemas.microsoft.com/office/drawing/2014/main" id="{3A9EF687-5C7C-698C-47C8-9600E04CF39F}"/>
              </a:ext>
            </a:extLst>
          </p:cNvPr>
          <p:cNvSpPr>
            <a:spLocks noGrp="1"/>
          </p:cNvSpPr>
          <p:nvPr>
            <p:ph idx="1"/>
          </p:nvPr>
        </p:nvSpPr>
        <p:spPr>
          <a:xfrm>
            <a:off x="1534696" y="1937076"/>
            <a:ext cx="9678338" cy="4168758"/>
          </a:xfrm>
        </p:spPr>
        <p:txBody>
          <a:bodyPr>
            <a:normAutofit fontScale="92500"/>
          </a:bodyPr>
          <a:lstStyle/>
          <a:p>
            <a:pPr algn="just">
              <a:lnSpc>
                <a:spcPct val="100000"/>
              </a:lnSpc>
            </a:pPr>
            <a:r>
              <a:rPr lang="hi-IN" sz="2800" dirty="0"/>
              <a:t>वाक्य विचार व्याकरण का वह भाग है जो शब्दों के सार्थक और व्यवस्थित समूह (वाक्य) के बारे में अध्ययन करता है,</a:t>
            </a:r>
            <a:r>
              <a:rPr lang="en-US" sz="2800" dirty="0"/>
              <a:t> </a:t>
            </a:r>
            <a:r>
              <a:rPr lang="hi-IN" sz="2800" dirty="0"/>
              <a:t>एक वाक्य बड़े अक्षर से शुरू होता है और एक पूर्ण विराम, प्रश्नवाचक चिह्न या विस्मयादिबोधक चिह्न के साथ समाप्त होता है। </a:t>
            </a:r>
          </a:p>
          <a:p>
            <a:pPr marL="0" indent="0" algn="ctr">
              <a:lnSpc>
                <a:spcPct val="100000"/>
              </a:lnSpc>
              <a:buNone/>
            </a:pPr>
            <a:r>
              <a:rPr lang="hi-IN" sz="2800" b="1" dirty="0"/>
              <a:t>वाक्य</a:t>
            </a:r>
            <a:r>
              <a:rPr lang="en-US" sz="2800" b="1" dirty="0"/>
              <a:t> </a:t>
            </a:r>
            <a:r>
              <a:rPr lang="hi-IN" sz="2800" b="1" dirty="0"/>
              <a:t>परिभाषा:</a:t>
            </a:r>
          </a:p>
          <a:p>
            <a:pPr algn="just">
              <a:lnSpc>
                <a:spcPct val="100000"/>
              </a:lnSpc>
            </a:pPr>
            <a:r>
              <a:rPr lang="hi-IN" sz="2800" dirty="0"/>
              <a:t>वाक्य विचार वह प्रक्रिया है जिसमें शब्दों के सार्थक और व्यवस्थित मेल से बने पद-समूह को 'वाक्य' कहा जाता है, जिससे वक्ता या लेखक का पूर्ण अभिप्राय श्रोता या पाठक को पूरी तरह समझ में आ जाए। </a:t>
            </a:r>
          </a:p>
        </p:txBody>
      </p:sp>
      <p:pic>
        <p:nvPicPr>
          <p:cNvPr id="4" name="luvvoice.com-20250903-HGFTuP">
            <a:hlinkClick r:id="" action="ppaction://media"/>
            <a:extLst>
              <a:ext uri="{FF2B5EF4-FFF2-40B4-BE49-F238E27FC236}">
                <a16:creationId xmlns:a16="http://schemas.microsoft.com/office/drawing/2014/main" id="{B5FEA95E-8A81-8ED1-F3D9-B06ADA7BE4E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62651" y="3534093"/>
            <a:ext cx="487362" cy="487362"/>
          </a:xfrm>
          <a:prstGeom prst="rect">
            <a:avLst/>
          </a:prstGeom>
        </p:spPr>
      </p:pic>
    </p:spTree>
    <p:extLst>
      <p:ext uri="{BB962C8B-B14F-4D97-AF65-F5344CB8AC3E}">
        <p14:creationId xmlns:p14="http://schemas.microsoft.com/office/powerpoint/2010/main" val="282594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6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8114F-F497-8F97-3CE9-2BBE9F498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61253-31BE-0662-65E2-A6D3704A8697}"/>
              </a:ext>
            </a:extLst>
          </p:cNvPr>
          <p:cNvSpPr>
            <a:spLocks noGrp="1"/>
          </p:cNvSpPr>
          <p:nvPr>
            <p:ph type="title"/>
          </p:nvPr>
        </p:nvSpPr>
        <p:spPr>
          <a:xfrm>
            <a:off x="1376516" y="804519"/>
            <a:ext cx="9678338" cy="1049235"/>
          </a:xfrm>
        </p:spPr>
        <p:txBody>
          <a:bodyPr>
            <a:noAutofit/>
          </a:bodyPr>
          <a:lstStyle/>
          <a:p>
            <a:r>
              <a:rPr lang="hi-IN" sz="5000" b="1" dirty="0"/>
              <a:t>वाक्य विचार</a:t>
            </a:r>
            <a:r>
              <a:rPr lang="en-US" sz="5000" b="1" dirty="0"/>
              <a:t>: </a:t>
            </a:r>
            <a:r>
              <a:rPr lang="hi-IN" sz="5000" b="1" dirty="0"/>
              <a:t>वाक्य का वर्गीकरण</a:t>
            </a:r>
            <a:endParaRPr lang="en-IN" sz="5000" b="1" dirty="0"/>
          </a:p>
        </p:txBody>
      </p:sp>
      <p:sp>
        <p:nvSpPr>
          <p:cNvPr id="3" name="Content Placeholder 2">
            <a:extLst>
              <a:ext uri="{FF2B5EF4-FFF2-40B4-BE49-F238E27FC236}">
                <a16:creationId xmlns:a16="http://schemas.microsoft.com/office/drawing/2014/main" id="{B540998D-4235-1403-8242-F2D1C6475B78}"/>
              </a:ext>
            </a:extLst>
          </p:cNvPr>
          <p:cNvSpPr>
            <a:spLocks noGrp="1"/>
          </p:cNvSpPr>
          <p:nvPr>
            <p:ph idx="1"/>
          </p:nvPr>
        </p:nvSpPr>
        <p:spPr>
          <a:xfrm>
            <a:off x="1534696" y="1937076"/>
            <a:ext cx="9678338" cy="4168758"/>
          </a:xfrm>
        </p:spPr>
        <p:txBody>
          <a:bodyPr>
            <a:normAutofit/>
          </a:bodyPr>
          <a:lstStyle/>
          <a:p>
            <a:pPr algn="just">
              <a:lnSpc>
                <a:spcPct val="100000"/>
              </a:lnSpc>
            </a:pPr>
            <a:r>
              <a:rPr lang="hi-IN" sz="2800" dirty="0"/>
              <a:t>वाक्य</a:t>
            </a:r>
            <a:r>
              <a:rPr lang="en-US" sz="2800" dirty="0"/>
              <a:t> </a:t>
            </a:r>
            <a:r>
              <a:rPr lang="hi-IN" sz="2800" dirty="0"/>
              <a:t>विचार के अंतर्गत वाक्य को मुख्य रूप से चार आधारों पर वर्गीकृत किया जाता है: </a:t>
            </a:r>
          </a:p>
          <a:p>
            <a:pPr marL="0" indent="0" algn="just">
              <a:lnSpc>
                <a:spcPct val="100000"/>
              </a:lnSpc>
              <a:buNone/>
            </a:pPr>
            <a:r>
              <a:rPr lang="en-US" sz="2800" dirty="0"/>
              <a:t>1. </a:t>
            </a:r>
            <a:r>
              <a:rPr lang="hi-IN" sz="2800" dirty="0"/>
              <a:t>प्रधानता की दृष्टि से-</a:t>
            </a:r>
            <a:r>
              <a:rPr lang="en-US" sz="2800" dirty="0"/>
              <a:t> </a:t>
            </a:r>
            <a:r>
              <a:rPr lang="hi-IN" sz="2800" dirty="0"/>
              <a:t>कर्तृवाच्य</a:t>
            </a:r>
            <a:r>
              <a:rPr lang="en-US" sz="2800" dirty="0"/>
              <a:t>, </a:t>
            </a:r>
            <a:r>
              <a:rPr lang="hi-IN" sz="2800" dirty="0"/>
              <a:t>कर्मवाच्य</a:t>
            </a:r>
            <a:r>
              <a:rPr lang="en-US" sz="2800" dirty="0"/>
              <a:t>, </a:t>
            </a:r>
            <a:r>
              <a:rPr lang="hi-IN" sz="2800" dirty="0"/>
              <a:t>भाववाच्य</a:t>
            </a:r>
            <a:endParaRPr lang="en-US" sz="2800" dirty="0"/>
          </a:p>
          <a:p>
            <a:pPr marL="0" indent="0" algn="just">
              <a:lnSpc>
                <a:spcPct val="100000"/>
              </a:lnSpc>
              <a:buNone/>
            </a:pPr>
            <a:r>
              <a:rPr lang="en-US" sz="2800" dirty="0"/>
              <a:t>2. </a:t>
            </a:r>
            <a:r>
              <a:rPr lang="hi-IN" sz="2800" dirty="0"/>
              <a:t>रचना की दृष्टि से</a:t>
            </a:r>
            <a:r>
              <a:rPr lang="en-US" sz="2800" dirty="0"/>
              <a:t>- </a:t>
            </a:r>
            <a:r>
              <a:rPr lang="hi-IN" sz="2800" dirty="0"/>
              <a:t>सरल वाक्य</a:t>
            </a:r>
            <a:r>
              <a:rPr lang="en-US" sz="2800" dirty="0"/>
              <a:t>, </a:t>
            </a:r>
            <a:r>
              <a:rPr lang="hi-IN" sz="2800" dirty="0"/>
              <a:t>संयुक्त वाक्य</a:t>
            </a:r>
            <a:r>
              <a:rPr lang="en-US" sz="2800" dirty="0"/>
              <a:t>, </a:t>
            </a:r>
            <a:r>
              <a:rPr lang="hi-IN" sz="2800" dirty="0"/>
              <a:t>मिश्र वाक्य</a:t>
            </a:r>
          </a:p>
          <a:p>
            <a:pPr marL="0" indent="0" algn="just">
              <a:lnSpc>
                <a:spcPct val="100000"/>
              </a:lnSpc>
              <a:buNone/>
            </a:pPr>
            <a:r>
              <a:rPr lang="en-US" sz="2800" dirty="0"/>
              <a:t>3. </a:t>
            </a:r>
            <a:r>
              <a:rPr lang="hi-IN" sz="2800" dirty="0"/>
              <a:t>अर्थ की दृष्टि से</a:t>
            </a:r>
            <a:r>
              <a:rPr lang="en-US" sz="2800" dirty="0"/>
              <a:t>- </a:t>
            </a:r>
            <a:r>
              <a:rPr lang="hi-IN" sz="2800" dirty="0"/>
              <a:t>विधानवाचक वाक्य</a:t>
            </a:r>
            <a:r>
              <a:rPr lang="en-US" sz="2800" dirty="0"/>
              <a:t>, </a:t>
            </a:r>
            <a:r>
              <a:rPr lang="hi-IN" sz="2800" dirty="0"/>
              <a:t>निषेधवाचक वाक्य</a:t>
            </a:r>
            <a:r>
              <a:rPr lang="en-US" sz="2800" dirty="0"/>
              <a:t>,</a:t>
            </a:r>
            <a:r>
              <a:rPr lang="hi-IN" sz="2800" dirty="0"/>
              <a:t> </a:t>
            </a:r>
            <a:r>
              <a:rPr lang="en-US" sz="2800" dirty="0"/>
              <a:t> </a:t>
            </a:r>
            <a:r>
              <a:rPr lang="hi-IN" sz="2800" dirty="0"/>
              <a:t>प्रश्नवाचक वाक्य</a:t>
            </a:r>
            <a:r>
              <a:rPr lang="en-US" sz="2800" dirty="0"/>
              <a:t>, </a:t>
            </a:r>
            <a:r>
              <a:rPr lang="hi-IN" sz="2800" dirty="0"/>
              <a:t>आज्ञावाचक वाक्य</a:t>
            </a:r>
            <a:r>
              <a:rPr lang="en-US" sz="2800" dirty="0"/>
              <a:t>, </a:t>
            </a:r>
            <a:r>
              <a:rPr lang="hi-IN" sz="2800" dirty="0"/>
              <a:t>विस्मयादिबोधक वाक्य</a:t>
            </a:r>
            <a:r>
              <a:rPr lang="en-US" sz="2800" dirty="0"/>
              <a:t>, </a:t>
            </a:r>
            <a:r>
              <a:rPr lang="hi-IN" sz="2800" dirty="0"/>
              <a:t>इच्छावाचक</a:t>
            </a:r>
            <a:r>
              <a:rPr lang="en-US" sz="2800" dirty="0"/>
              <a:t> </a:t>
            </a:r>
            <a:r>
              <a:rPr lang="hi-IN" sz="2800" dirty="0"/>
              <a:t>वाक्य</a:t>
            </a:r>
            <a:r>
              <a:rPr lang="en-US" sz="2800" dirty="0"/>
              <a:t>, </a:t>
            </a:r>
            <a:r>
              <a:rPr lang="hi-IN" sz="2800" dirty="0"/>
              <a:t>संकेतवाचक वाक्य</a:t>
            </a:r>
            <a:r>
              <a:rPr lang="en-US" sz="2800" dirty="0"/>
              <a:t>, </a:t>
            </a:r>
            <a:r>
              <a:rPr lang="hi-IN" sz="2800" dirty="0"/>
              <a:t>संदेहवाचक वाक्य</a:t>
            </a:r>
          </a:p>
        </p:txBody>
      </p:sp>
      <p:pic>
        <p:nvPicPr>
          <p:cNvPr id="4" name="luvvoice.com-20250903-LlmmxY">
            <a:hlinkClick r:id="" action="ppaction://media"/>
            <a:extLst>
              <a:ext uri="{FF2B5EF4-FFF2-40B4-BE49-F238E27FC236}">
                <a16:creationId xmlns:a16="http://schemas.microsoft.com/office/drawing/2014/main" id="{AE45B6AA-A143-1AEC-AB1E-761C2025C9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169941" y="2598789"/>
            <a:ext cx="487363" cy="487363"/>
          </a:xfrm>
          <a:prstGeom prst="rect">
            <a:avLst/>
          </a:prstGeom>
        </p:spPr>
      </p:pic>
    </p:spTree>
    <p:extLst>
      <p:ext uri="{BB962C8B-B14F-4D97-AF65-F5344CB8AC3E}">
        <p14:creationId xmlns:p14="http://schemas.microsoft.com/office/powerpoint/2010/main" val="201249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1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A6ECD2-1B95-7E5D-18B3-6DA6ACA9D90D}"/>
              </a:ext>
            </a:extLst>
          </p:cNvPr>
          <p:cNvSpPr txBox="1"/>
          <p:nvPr/>
        </p:nvSpPr>
        <p:spPr>
          <a:xfrm>
            <a:off x="1458685" y="3235910"/>
            <a:ext cx="9274629" cy="1569660"/>
          </a:xfrm>
          <a:prstGeom prst="rect">
            <a:avLst/>
          </a:prstGeom>
          <a:noFill/>
        </p:spPr>
        <p:txBody>
          <a:bodyPr wrap="square" rtlCol="0">
            <a:spAutoFit/>
          </a:bodyPr>
          <a:lstStyle/>
          <a:p>
            <a:pPr algn="ctr"/>
            <a:r>
              <a:rPr lang="hi-IN" sz="9600" b="1" dirty="0"/>
              <a:t>धन्यवाद</a:t>
            </a:r>
            <a:endParaRPr lang="en-IN" sz="9600" b="1" dirty="0"/>
          </a:p>
        </p:txBody>
      </p:sp>
      <p:pic>
        <p:nvPicPr>
          <p:cNvPr id="5" name="Picture 4">
            <a:extLst>
              <a:ext uri="{FF2B5EF4-FFF2-40B4-BE49-F238E27FC236}">
                <a16:creationId xmlns:a16="http://schemas.microsoft.com/office/drawing/2014/main" id="{773CEAA2-4417-8B15-B7B7-B64CFBF00307}"/>
              </a:ext>
            </a:extLst>
          </p:cNvPr>
          <p:cNvPicPr>
            <a:picLocks noChangeAspect="1"/>
          </p:cNvPicPr>
          <p:nvPr/>
        </p:nvPicPr>
        <p:blipFill>
          <a:blip r:embed="rId4"/>
          <a:stretch>
            <a:fillRect/>
          </a:stretch>
        </p:blipFill>
        <p:spPr>
          <a:xfrm>
            <a:off x="5132633" y="1309176"/>
            <a:ext cx="1926734" cy="1926734"/>
          </a:xfrm>
          <a:prstGeom prst="rect">
            <a:avLst/>
          </a:prstGeom>
        </p:spPr>
      </p:pic>
      <p:pic>
        <p:nvPicPr>
          <p:cNvPr id="6" name="luvvoice.com-20250903-L98c75">
            <a:hlinkClick r:id="" action="ppaction://media"/>
            <a:extLst>
              <a:ext uri="{FF2B5EF4-FFF2-40B4-BE49-F238E27FC236}">
                <a16:creationId xmlns:a16="http://schemas.microsoft.com/office/drawing/2014/main" id="{FAB5947B-5DDE-8A02-830B-E832DF7509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52318" y="3134728"/>
            <a:ext cx="487362" cy="487363"/>
          </a:xfrm>
          <a:prstGeom prst="rect">
            <a:avLst/>
          </a:prstGeom>
        </p:spPr>
      </p:pic>
    </p:spTree>
    <p:extLst>
      <p:ext uri="{BB962C8B-B14F-4D97-AF65-F5344CB8AC3E}">
        <p14:creationId xmlns:p14="http://schemas.microsoft.com/office/powerpoint/2010/main" val="412473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3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4C59D41-5DCC-0F61-57A0-CA3A21729FFD}"/>
              </a:ext>
            </a:extLst>
          </p:cNvPr>
          <p:cNvSpPr txBox="1"/>
          <p:nvPr/>
        </p:nvSpPr>
        <p:spPr>
          <a:xfrm>
            <a:off x="2045110" y="1543268"/>
            <a:ext cx="8114071" cy="2800767"/>
          </a:xfrm>
          <a:prstGeom prst="rect">
            <a:avLst/>
          </a:prstGeom>
          <a:noFill/>
        </p:spPr>
        <p:txBody>
          <a:bodyPr wrap="square">
            <a:spAutoFit/>
          </a:bodyPr>
          <a:lstStyle/>
          <a:p>
            <a:pPr marL="0" indent="0" algn="ctr">
              <a:buNone/>
            </a:pPr>
            <a:r>
              <a:rPr lang="en-IN" sz="4400" b="1" dirty="0"/>
              <a:t>For more Hindi PPTs </a:t>
            </a:r>
            <a:r>
              <a:rPr lang="en-IN" sz="4400" b="1" dirty="0" err="1"/>
              <a:t>plz</a:t>
            </a:r>
            <a:r>
              <a:rPr lang="en-IN" sz="4400" b="1" dirty="0"/>
              <a:t> </a:t>
            </a:r>
            <a:r>
              <a:rPr lang="en-IN" sz="4400" b="1" dirty="0" err="1"/>
              <a:t>vist</a:t>
            </a:r>
            <a:r>
              <a:rPr lang="en-IN" sz="4400" b="1" dirty="0"/>
              <a:t>:-</a:t>
            </a:r>
          </a:p>
          <a:p>
            <a:pPr marL="0" indent="0" algn="ctr">
              <a:buNone/>
            </a:pPr>
            <a:r>
              <a:rPr lang="en-IN" sz="4400" b="1" dirty="0">
                <a:hlinkClick r:id="rId4"/>
              </a:rPr>
              <a:t>https://hindipunjab.com/</a:t>
            </a:r>
            <a:endParaRPr lang="en-IN" sz="4400" b="1" dirty="0"/>
          </a:p>
          <a:p>
            <a:pPr marL="0" indent="0" algn="ctr">
              <a:buNone/>
            </a:pPr>
            <a:r>
              <a:rPr lang="en-IN" sz="4400" b="1" dirty="0"/>
              <a:t>For Download This PPT </a:t>
            </a:r>
          </a:p>
          <a:p>
            <a:pPr marL="0" indent="0" algn="ctr">
              <a:buNone/>
            </a:pPr>
            <a:r>
              <a:rPr lang="en-IN" sz="4400" b="1" dirty="0"/>
              <a:t>Link is given in description</a:t>
            </a:r>
          </a:p>
        </p:txBody>
      </p:sp>
      <p:pic>
        <p:nvPicPr>
          <p:cNvPr id="8" name="luvvoice.com-20250903-p8ySQb">
            <a:hlinkClick r:id="" action="ppaction://media"/>
            <a:extLst>
              <a:ext uri="{FF2B5EF4-FFF2-40B4-BE49-F238E27FC236}">
                <a16:creationId xmlns:a16="http://schemas.microsoft.com/office/drawing/2014/main" id="{04CC0D75-B9BB-6732-DC02-B71829C8A3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26113" y="5461000"/>
            <a:ext cx="487362" cy="487363"/>
          </a:xfrm>
          <a:prstGeom prst="rect">
            <a:avLst/>
          </a:prstGeom>
        </p:spPr>
      </p:pic>
    </p:spTree>
    <p:extLst>
      <p:ext uri="{BB962C8B-B14F-4D97-AF65-F5344CB8AC3E}">
        <p14:creationId xmlns:p14="http://schemas.microsoft.com/office/powerpoint/2010/main" val="4646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1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Gallery</Template>
  <TotalTime>200</TotalTime>
  <Words>758</Words>
  <Application>Microsoft Office PowerPoint</Application>
  <PresentationFormat>Widescreen</PresentationFormat>
  <Paragraphs>53</Paragraphs>
  <Slides>12</Slides>
  <Notes>0</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Palatino Linotype</vt:lpstr>
      <vt:lpstr>Gallery</vt:lpstr>
      <vt:lpstr>PowerPoint Presentation</vt:lpstr>
      <vt:lpstr>PowerPoint Presentation</vt:lpstr>
      <vt:lpstr>PowerPoint Presentation</vt:lpstr>
      <vt:lpstr>PowerPoint Presentation</vt:lpstr>
      <vt:lpstr>वर्ण विचार:- परिभाषा</vt:lpstr>
      <vt:lpstr>वर्ण विचार:- वर्णों का वर्गीकरण:</vt:lpstr>
      <vt:lpstr>शब्द विचार:- परिभाषा</vt:lpstr>
      <vt:lpstr>शब्द विचार :- शब्दों का वर्गीकरण</vt:lpstr>
      <vt:lpstr>वाक्य विचार: परिभाषा</vt:lpstr>
      <vt:lpstr>वाक्य विचार: वाक्य का वर्गीकरण</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Tech Master</dc:creator>
  <cp:lastModifiedBy>Tech Master</cp:lastModifiedBy>
  <cp:revision>6</cp:revision>
  <dcterms:created xsi:type="dcterms:W3CDTF">2025-09-02T16:32:44Z</dcterms:created>
  <dcterms:modified xsi:type="dcterms:W3CDTF">2025-09-03T02:34:31Z</dcterms:modified>
</cp:coreProperties>
</file>